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256" r:id="rId2"/>
    <p:sldId id="257" r:id="rId3"/>
    <p:sldId id="258" r:id="rId4"/>
    <p:sldId id="259" r:id="rId5"/>
    <p:sldId id="295" r:id="rId6"/>
    <p:sldId id="260" r:id="rId7"/>
    <p:sldId id="261" r:id="rId8"/>
    <p:sldId id="262" r:id="rId9"/>
    <p:sldId id="296" r:id="rId10"/>
    <p:sldId id="263" r:id="rId11"/>
    <p:sldId id="264" r:id="rId12"/>
    <p:sldId id="281" r:id="rId13"/>
    <p:sldId id="282" r:id="rId14"/>
    <p:sldId id="283" r:id="rId15"/>
    <p:sldId id="265" r:id="rId16"/>
    <p:sldId id="266" r:id="rId17"/>
    <p:sldId id="270" r:id="rId18"/>
    <p:sldId id="271" r:id="rId19"/>
    <p:sldId id="268" r:id="rId20"/>
    <p:sldId id="269" r:id="rId21"/>
    <p:sldId id="272" r:id="rId22"/>
    <p:sldId id="273" r:id="rId23"/>
    <p:sldId id="280" r:id="rId24"/>
    <p:sldId id="274" r:id="rId25"/>
    <p:sldId id="275" r:id="rId26"/>
    <p:sldId id="276" r:id="rId27"/>
    <p:sldId id="277" r:id="rId28"/>
    <p:sldId id="278" r:id="rId29"/>
    <p:sldId id="279" r:id="rId30"/>
    <p:sldId id="284" r:id="rId31"/>
    <p:sldId id="285" r:id="rId32"/>
    <p:sldId id="286" r:id="rId33"/>
    <p:sldId id="287" r:id="rId34"/>
    <p:sldId id="288" r:id="rId35"/>
    <p:sldId id="289" r:id="rId36"/>
    <p:sldId id="290" r:id="rId37"/>
    <p:sldId id="291" r:id="rId38"/>
    <p:sldId id="292" r:id="rId39"/>
    <p:sldId id="293" r:id="rId40"/>
    <p:sldId id="294" r:id="rId41"/>
    <p:sldId id="297" r:id="rId42"/>
    <p:sldId id="298" r:id="rId43"/>
    <p:sldId id="299" r:id="rId44"/>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300" autoAdjust="0"/>
  </p:normalViewPr>
  <p:slideViewPr>
    <p:cSldViewPr>
      <p:cViewPr varScale="1">
        <p:scale>
          <a:sx n="76" d="100"/>
          <a:sy n="76" d="100"/>
        </p:scale>
        <p:origin x="-168" y="-90"/>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3F569C0-93D2-48BF-8ACF-99CE0F553CB9}" type="datetimeFigureOut">
              <a:rPr lang="zh-CN" altLang="en-US" smtClean="0"/>
              <a:pPr/>
              <a:t>2019/8/20</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953DA11-AFBE-4547-ADB8-5304B6EC7D9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cnblogs.com/pinard/p/6945257.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jiqizhixin.com/articles/2018-06-21-3"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www.pkudodo.com/2018/12/05/1-7/"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www.pkudodo.com/2018/11/22/1/"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zhuanlan.zhihu.com/p/46160757"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cnblogs.com/pinard/p/6133937.html"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hlinkClick r:id="rId3"/>
              </a:rPr>
              <a:t>https://www.cnblogs.com/pinard/p/6945257.html</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4</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t>bagging</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17</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每个弱学习器的样本选取：随机放回抽样</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18</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19</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200" b="0" i="0" kern="1200" dirty="0" smtClean="0">
                <a:solidFill>
                  <a:schemeClr val="tx1"/>
                </a:solidFill>
                <a:latin typeface="+mn-lt"/>
                <a:ea typeface="+mn-ea"/>
                <a:cs typeface="+mn-cs"/>
              </a:rPr>
              <a:t>上图</a:t>
            </a:r>
            <a:r>
              <a:rPr lang="en-US" altLang="zh-CN" sz="1200" b="0" i="0" kern="1200" dirty="0" smtClean="0">
                <a:solidFill>
                  <a:schemeClr val="tx1"/>
                </a:solidFill>
                <a:latin typeface="+mn-lt"/>
                <a:ea typeface="+mn-ea"/>
                <a:cs typeface="+mn-cs"/>
              </a:rPr>
              <a:t>a</a:t>
            </a:r>
            <a:r>
              <a:rPr lang="zh-CN" altLang="en-US" sz="1200" b="0" i="0" kern="1200" dirty="0" smtClean="0">
                <a:solidFill>
                  <a:schemeClr val="tx1"/>
                </a:solidFill>
                <a:latin typeface="+mn-lt"/>
                <a:ea typeface="+mn-ea"/>
                <a:cs typeface="+mn-cs"/>
              </a:rPr>
              <a:t>表达了初始的数据集，假设</a:t>
            </a:r>
            <a:r>
              <a:rPr lang="en-US" altLang="zh-CN" sz="1200" b="0" i="0" kern="1200" dirty="0" smtClean="0">
                <a:solidFill>
                  <a:schemeClr val="tx1"/>
                </a:solidFill>
                <a:latin typeface="+mn-lt"/>
                <a:ea typeface="+mn-ea"/>
                <a:cs typeface="+mn-cs"/>
              </a:rPr>
              <a:t>k=2</a:t>
            </a:r>
            <a:r>
              <a:rPr lang="zh-CN" altLang="en-US" sz="1200" b="0" i="0" kern="1200" dirty="0" smtClean="0">
                <a:solidFill>
                  <a:schemeClr val="tx1"/>
                </a:solidFill>
                <a:latin typeface="+mn-lt"/>
                <a:ea typeface="+mn-ea"/>
                <a:cs typeface="+mn-cs"/>
              </a:rPr>
              <a:t>。在图</a:t>
            </a:r>
            <a:r>
              <a:rPr lang="en-US" altLang="zh-CN" sz="1200" b="0" i="0" kern="1200" dirty="0" smtClean="0">
                <a:solidFill>
                  <a:schemeClr val="tx1"/>
                </a:solidFill>
                <a:latin typeface="+mn-lt"/>
                <a:ea typeface="+mn-ea"/>
                <a:cs typeface="+mn-cs"/>
              </a:rPr>
              <a:t>b</a:t>
            </a:r>
            <a:r>
              <a:rPr lang="zh-CN" altLang="en-US" sz="1200" b="0" i="0" kern="1200" dirty="0" smtClean="0">
                <a:solidFill>
                  <a:schemeClr val="tx1"/>
                </a:solidFill>
                <a:latin typeface="+mn-lt"/>
                <a:ea typeface="+mn-ea"/>
                <a:cs typeface="+mn-cs"/>
              </a:rPr>
              <a:t>中，我们随机选择了两个</a:t>
            </a:r>
            <a:r>
              <a:rPr lang="en-US" altLang="zh-CN" sz="1200" b="0" i="0" kern="1200" dirty="0" smtClean="0">
                <a:solidFill>
                  <a:schemeClr val="tx1"/>
                </a:solidFill>
                <a:latin typeface="+mn-lt"/>
                <a:ea typeface="+mn-ea"/>
                <a:cs typeface="+mn-cs"/>
              </a:rPr>
              <a:t>k</a:t>
            </a:r>
            <a:r>
              <a:rPr lang="zh-CN" altLang="en-US" sz="1200" b="0" i="0" kern="1200" dirty="0" smtClean="0">
                <a:solidFill>
                  <a:schemeClr val="tx1"/>
                </a:solidFill>
                <a:latin typeface="+mn-lt"/>
                <a:ea typeface="+mn-ea"/>
                <a:cs typeface="+mn-cs"/>
              </a:rPr>
              <a:t>类所对应的类别质心，即图中的红色质心和蓝色质心，然后分别求样本中所有点到这两个质心的距离，并标记每个样本的类别为和该样本距离最小的质心的类别，如图</a:t>
            </a:r>
            <a:r>
              <a:rPr lang="en-US" altLang="zh-CN" sz="1200" b="0" i="0" kern="1200" dirty="0" smtClean="0">
                <a:solidFill>
                  <a:schemeClr val="tx1"/>
                </a:solidFill>
                <a:latin typeface="+mn-lt"/>
                <a:ea typeface="+mn-ea"/>
                <a:cs typeface="+mn-cs"/>
              </a:rPr>
              <a:t>c</a:t>
            </a:r>
            <a:r>
              <a:rPr lang="zh-CN" altLang="en-US" sz="1200" b="0" i="0" kern="1200" dirty="0" smtClean="0">
                <a:solidFill>
                  <a:schemeClr val="tx1"/>
                </a:solidFill>
                <a:latin typeface="+mn-lt"/>
                <a:ea typeface="+mn-ea"/>
                <a:cs typeface="+mn-cs"/>
              </a:rPr>
              <a:t>所示，经过计算样本和红色质心和蓝色质心的距离，我们得到了所有样本点的第一轮迭代后的类别。此时我们对我们当前标记为红色和蓝色的点分别求其新的质心，如图</a:t>
            </a:r>
            <a:r>
              <a:rPr lang="en-US" altLang="zh-CN" sz="1200" b="0" i="0" kern="1200" dirty="0" smtClean="0">
                <a:solidFill>
                  <a:schemeClr val="tx1"/>
                </a:solidFill>
                <a:latin typeface="+mn-lt"/>
                <a:ea typeface="+mn-ea"/>
                <a:cs typeface="+mn-cs"/>
              </a:rPr>
              <a:t>4</a:t>
            </a:r>
            <a:r>
              <a:rPr lang="zh-CN" altLang="en-US" sz="1200" b="0" i="0" kern="1200" dirty="0" smtClean="0">
                <a:solidFill>
                  <a:schemeClr val="tx1"/>
                </a:solidFill>
                <a:latin typeface="+mn-lt"/>
                <a:ea typeface="+mn-ea"/>
                <a:cs typeface="+mn-cs"/>
              </a:rPr>
              <a:t>所示，新的红色质心和蓝色质心的位置已经发生了变动。图</a:t>
            </a:r>
            <a:r>
              <a:rPr lang="en-US" altLang="zh-CN" sz="1200" b="0" i="0" kern="1200" dirty="0" smtClean="0">
                <a:solidFill>
                  <a:schemeClr val="tx1"/>
                </a:solidFill>
                <a:latin typeface="+mn-lt"/>
                <a:ea typeface="+mn-ea"/>
                <a:cs typeface="+mn-cs"/>
              </a:rPr>
              <a:t>e</a:t>
            </a:r>
            <a:r>
              <a:rPr lang="zh-CN" altLang="en-US" sz="1200" b="0" i="0" kern="1200" dirty="0" smtClean="0">
                <a:solidFill>
                  <a:schemeClr val="tx1"/>
                </a:solidFill>
                <a:latin typeface="+mn-lt"/>
                <a:ea typeface="+mn-ea"/>
                <a:cs typeface="+mn-cs"/>
              </a:rPr>
              <a:t>和图</a:t>
            </a:r>
            <a:r>
              <a:rPr lang="en-US" altLang="zh-CN" sz="1200" b="0" i="0" kern="1200" dirty="0" smtClean="0">
                <a:solidFill>
                  <a:schemeClr val="tx1"/>
                </a:solidFill>
                <a:latin typeface="+mn-lt"/>
                <a:ea typeface="+mn-ea"/>
                <a:cs typeface="+mn-cs"/>
              </a:rPr>
              <a:t>f</a:t>
            </a:r>
            <a:r>
              <a:rPr lang="zh-CN" altLang="en-US" sz="1200" b="0" i="0" kern="1200" dirty="0" smtClean="0">
                <a:solidFill>
                  <a:schemeClr val="tx1"/>
                </a:solidFill>
                <a:latin typeface="+mn-lt"/>
                <a:ea typeface="+mn-ea"/>
                <a:cs typeface="+mn-cs"/>
              </a:rPr>
              <a:t>重复了我们在图</a:t>
            </a:r>
            <a:r>
              <a:rPr lang="en-US" altLang="zh-CN" sz="1200" b="0" i="0" kern="1200" dirty="0" smtClean="0">
                <a:solidFill>
                  <a:schemeClr val="tx1"/>
                </a:solidFill>
                <a:latin typeface="+mn-lt"/>
                <a:ea typeface="+mn-ea"/>
                <a:cs typeface="+mn-cs"/>
              </a:rPr>
              <a:t>c</a:t>
            </a:r>
            <a:r>
              <a:rPr lang="zh-CN" altLang="en-US" sz="1200" b="0" i="0" kern="1200" dirty="0" smtClean="0">
                <a:solidFill>
                  <a:schemeClr val="tx1"/>
                </a:solidFill>
                <a:latin typeface="+mn-lt"/>
                <a:ea typeface="+mn-ea"/>
                <a:cs typeface="+mn-cs"/>
              </a:rPr>
              <a:t>和图</a:t>
            </a:r>
            <a:r>
              <a:rPr lang="en-US" altLang="zh-CN" sz="1200" b="0" i="0" kern="1200" dirty="0" smtClean="0">
                <a:solidFill>
                  <a:schemeClr val="tx1"/>
                </a:solidFill>
                <a:latin typeface="+mn-lt"/>
                <a:ea typeface="+mn-ea"/>
                <a:cs typeface="+mn-cs"/>
              </a:rPr>
              <a:t>d</a:t>
            </a:r>
            <a:r>
              <a:rPr lang="zh-CN" altLang="en-US" sz="1200" b="0" i="0" kern="1200" dirty="0" smtClean="0">
                <a:solidFill>
                  <a:schemeClr val="tx1"/>
                </a:solidFill>
                <a:latin typeface="+mn-lt"/>
                <a:ea typeface="+mn-ea"/>
                <a:cs typeface="+mn-cs"/>
              </a:rPr>
              <a:t>的过程，即将所有点的类别标记为距离最近的质心的类别并求新的质心。最终我们得到的两个类别如图</a:t>
            </a:r>
            <a:r>
              <a:rPr lang="en-US" altLang="zh-CN" sz="1200" b="0" i="0" kern="1200" dirty="0" smtClean="0">
                <a:solidFill>
                  <a:schemeClr val="tx1"/>
                </a:solidFill>
                <a:latin typeface="+mn-lt"/>
                <a:ea typeface="+mn-ea"/>
                <a:cs typeface="+mn-cs"/>
              </a:rPr>
              <a:t>f</a:t>
            </a:r>
            <a:r>
              <a:rPr lang="zh-CN" altLang="en-US" sz="1200" b="0" i="0" kern="1200" dirty="0" smtClean="0">
                <a:solidFill>
                  <a:schemeClr val="tx1"/>
                </a:solidFill>
                <a:latin typeface="+mn-lt"/>
                <a:ea typeface="+mn-ea"/>
                <a:cs typeface="+mn-cs"/>
              </a:rPr>
              <a:t>。</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zh-CN" altLang="en-US" dirty="0" smtClean="0"/>
              <a:t>每个点：归到质心最近的那个类。</a:t>
            </a:r>
            <a:endParaRPr lang="en-US" altLang="zh-CN" dirty="0" smtClean="0"/>
          </a:p>
          <a:p>
            <a:r>
              <a:rPr lang="zh-CN" altLang="en-US" dirty="0" smtClean="0"/>
              <a:t>重新计算质心。</a:t>
            </a:r>
            <a:endParaRPr lang="en-US" altLang="zh-CN" dirty="0" smtClean="0"/>
          </a:p>
          <a:p>
            <a:r>
              <a:rPr lang="zh-CN" altLang="en-US" dirty="0" smtClean="0"/>
              <a:t>每个点：归到质心最近的类。</a:t>
            </a:r>
            <a:endParaRPr lang="en-US" altLang="zh-CN" dirty="0" smtClean="0"/>
          </a:p>
          <a:p>
            <a:r>
              <a:rPr lang="zh-CN" altLang="en-US" dirty="0" smtClean="0"/>
              <a:t>重复</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20</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b="0" i="0" kern="1200" dirty="0" smtClean="0">
                <a:solidFill>
                  <a:schemeClr val="tx1"/>
                </a:solidFill>
                <a:latin typeface="+mn-lt"/>
                <a:ea typeface="+mn-ea"/>
                <a:cs typeface="+mn-cs"/>
              </a:rPr>
              <a:t>GBDT</a:t>
            </a:r>
            <a:r>
              <a:rPr lang="zh-CN" altLang="en-US" sz="1200" b="0" i="0" kern="1200" dirty="0" smtClean="0">
                <a:solidFill>
                  <a:schemeClr val="tx1"/>
                </a:solidFill>
                <a:latin typeface="+mn-lt"/>
                <a:ea typeface="+mn-ea"/>
                <a:cs typeface="+mn-cs"/>
              </a:rPr>
              <a:t>的思想可以用一个通俗的例子解释，假如有个人</a:t>
            </a:r>
            <a:r>
              <a:rPr lang="en-US" altLang="zh-CN" sz="1200" b="0" i="0" kern="1200" dirty="0" smtClean="0">
                <a:solidFill>
                  <a:schemeClr val="tx1"/>
                </a:solidFill>
                <a:latin typeface="+mn-lt"/>
                <a:ea typeface="+mn-ea"/>
                <a:cs typeface="+mn-cs"/>
              </a:rPr>
              <a:t>30</a:t>
            </a:r>
            <a:r>
              <a:rPr lang="zh-CN" altLang="en-US" sz="1200" b="0" i="0" kern="1200" dirty="0" smtClean="0">
                <a:solidFill>
                  <a:schemeClr val="tx1"/>
                </a:solidFill>
                <a:latin typeface="+mn-lt"/>
                <a:ea typeface="+mn-ea"/>
                <a:cs typeface="+mn-cs"/>
              </a:rPr>
              <a:t>岁，我们首先用</a:t>
            </a:r>
            <a:r>
              <a:rPr lang="en-US" altLang="zh-CN" sz="1200" b="0" i="0" kern="1200" dirty="0" smtClean="0">
                <a:solidFill>
                  <a:schemeClr val="tx1"/>
                </a:solidFill>
                <a:latin typeface="+mn-lt"/>
                <a:ea typeface="+mn-ea"/>
                <a:cs typeface="+mn-cs"/>
              </a:rPr>
              <a:t>20</a:t>
            </a:r>
            <a:r>
              <a:rPr lang="zh-CN" altLang="en-US" sz="1200" b="0" i="0" kern="1200" dirty="0" smtClean="0">
                <a:solidFill>
                  <a:schemeClr val="tx1"/>
                </a:solidFill>
                <a:latin typeface="+mn-lt"/>
                <a:ea typeface="+mn-ea"/>
                <a:cs typeface="+mn-cs"/>
              </a:rPr>
              <a:t>岁去拟合，发现损失有</a:t>
            </a:r>
            <a:r>
              <a:rPr lang="en-US" altLang="zh-CN" sz="1200" b="0" i="0" kern="1200" dirty="0" smtClean="0">
                <a:solidFill>
                  <a:schemeClr val="tx1"/>
                </a:solidFill>
                <a:latin typeface="+mn-lt"/>
                <a:ea typeface="+mn-ea"/>
                <a:cs typeface="+mn-cs"/>
              </a:rPr>
              <a:t>10</a:t>
            </a:r>
            <a:r>
              <a:rPr lang="zh-CN" altLang="en-US" sz="1200" b="0" i="0" kern="1200" dirty="0" smtClean="0">
                <a:solidFill>
                  <a:schemeClr val="tx1"/>
                </a:solidFill>
                <a:latin typeface="+mn-lt"/>
                <a:ea typeface="+mn-ea"/>
                <a:cs typeface="+mn-cs"/>
              </a:rPr>
              <a:t>岁，这时我们用</a:t>
            </a:r>
            <a:r>
              <a:rPr lang="en-US" altLang="zh-CN" sz="1200" b="0" i="0" kern="1200" dirty="0" smtClean="0">
                <a:solidFill>
                  <a:schemeClr val="tx1"/>
                </a:solidFill>
                <a:latin typeface="+mn-lt"/>
                <a:ea typeface="+mn-ea"/>
                <a:cs typeface="+mn-cs"/>
              </a:rPr>
              <a:t>6</a:t>
            </a:r>
            <a:r>
              <a:rPr lang="zh-CN" altLang="en-US" sz="1200" b="0" i="0" kern="1200" dirty="0" smtClean="0">
                <a:solidFill>
                  <a:schemeClr val="tx1"/>
                </a:solidFill>
                <a:latin typeface="+mn-lt"/>
                <a:ea typeface="+mn-ea"/>
                <a:cs typeface="+mn-cs"/>
              </a:rPr>
              <a:t>岁去拟合剩下的损失，发现差距还有</a:t>
            </a:r>
            <a:r>
              <a:rPr lang="en-US" altLang="zh-CN" sz="1200" b="0" i="0" kern="1200" dirty="0" smtClean="0">
                <a:solidFill>
                  <a:schemeClr val="tx1"/>
                </a:solidFill>
                <a:latin typeface="+mn-lt"/>
                <a:ea typeface="+mn-ea"/>
                <a:cs typeface="+mn-cs"/>
              </a:rPr>
              <a:t>4</a:t>
            </a:r>
            <a:r>
              <a:rPr lang="zh-CN" altLang="en-US" sz="1200" b="0" i="0" kern="1200" dirty="0" smtClean="0">
                <a:solidFill>
                  <a:schemeClr val="tx1"/>
                </a:solidFill>
                <a:latin typeface="+mn-lt"/>
                <a:ea typeface="+mn-ea"/>
                <a:cs typeface="+mn-cs"/>
              </a:rPr>
              <a:t>岁，第三轮我们用</a:t>
            </a:r>
            <a:r>
              <a:rPr lang="en-US" altLang="zh-CN" sz="1200" b="0" i="0" kern="1200" dirty="0" smtClean="0">
                <a:solidFill>
                  <a:schemeClr val="tx1"/>
                </a:solidFill>
                <a:latin typeface="+mn-lt"/>
                <a:ea typeface="+mn-ea"/>
                <a:cs typeface="+mn-cs"/>
              </a:rPr>
              <a:t>3</a:t>
            </a:r>
            <a:r>
              <a:rPr lang="zh-CN" altLang="en-US" sz="1200" b="0" i="0" kern="1200" dirty="0" smtClean="0">
                <a:solidFill>
                  <a:schemeClr val="tx1"/>
                </a:solidFill>
                <a:latin typeface="+mn-lt"/>
                <a:ea typeface="+mn-ea"/>
                <a:cs typeface="+mn-cs"/>
              </a:rPr>
              <a:t>岁拟合剩下的差距，差距就只有一岁了。如果我们的迭代轮数还没有完，可以继续迭代下面，每一轮迭代，拟合的岁数误差都会减小。</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误差大</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由异常值引起</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表明数据可能有严重的测量错误</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或者所选模型不合适</a:t>
            </a:r>
          </a:p>
          <a:p>
            <a:r>
              <a:rPr lang="zh-CN" altLang="en-US" sz="1200" b="0" i="0" kern="1200" dirty="0" smtClean="0">
                <a:solidFill>
                  <a:schemeClr val="tx1"/>
                </a:solidFill>
                <a:latin typeface="+mn-lt"/>
                <a:ea typeface="+mn-ea"/>
                <a:cs typeface="+mn-cs"/>
              </a:rPr>
              <a:t>残差大</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表明样本不具代表性</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也有可能由特征值引起</a:t>
            </a:r>
          </a:p>
          <a:p>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看一个模型是否合适</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看误差</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要看所取样本是否合适</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看残差！</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21</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负梯度拟合</a:t>
            </a:r>
            <a:endParaRPr lang="en-US" altLang="zh-CN" dirty="0" smtClean="0"/>
          </a:p>
          <a:p>
            <a:r>
              <a:rPr lang="zh-CN" altLang="en-US" dirty="0" smtClean="0"/>
              <a:t>第</a:t>
            </a:r>
            <a:r>
              <a:rPr lang="en-US" altLang="zh-CN" dirty="0" smtClean="0"/>
              <a:t>M</a:t>
            </a:r>
            <a:r>
              <a:rPr lang="zh-CN" altLang="en-US" dirty="0" smtClean="0"/>
              <a:t>轮，构建</a:t>
            </a:r>
            <a:r>
              <a:rPr lang="en-US" altLang="zh-CN" dirty="0" smtClean="0"/>
              <a:t>cart</a:t>
            </a:r>
            <a:r>
              <a:rPr lang="zh-CN" altLang="en-US" dirty="0" smtClean="0"/>
              <a:t>树，对于第</a:t>
            </a:r>
            <a:r>
              <a:rPr lang="en-US" altLang="zh-CN" dirty="0" err="1" smtClean="0"/>
              <a:t>i</a:t>
            </a:r>
            <a:r>
              <a:rPr lang="zh-CN" altLang="en-US" dirty="0" smtClean="0"/>
              <a:t>个样本：计算其负梯度作为残差，</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22</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hlinkClick r:id="rId3"/>
              </a:rPr>
              <a:t>https://www.jiqizhixin.com/articles/2018-06-21-3</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24</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MAE</a:t>
            </a:r>
            <a:r>
              <a:rPr lang="zh-CN" altLang="en-US" dirty="0" smtClean="0"/>
              <a:t>：计算样本中位数，故而对有离群点的数据集拟合的更好。</a:t>
            </a:r>
            <a:r>
              <a:rPr lang="zh-CN" altLang="en-US" sz="1200" b="0" i="0" kern="1200" dirty="0" smtClean="0">
                <a:solidFill>
                  <a:schemeClr val="tx1"/>
                </a:solidFill>
                <a:latin typeface="+mn-lt"/>
                <a:ea typeface="+mn-ea"/>
                <a:cs typeface="+mn-cs"/>
              </a:rPr>
              <a:t>对异常值而言，中位数比均值更加鲁棒，因此</a:t>
            </a:r>
            <a:r>
              <a:rPr lang="en-US" altLang="zh-CN" sz="1200" b="0" i="0" kern="1200" dirty="0" smtClean="0">
                <a:solidFill>
                  <a:schemeClr val="tx1"/>
                </a:solidFill>
                <a:latin typeface="+mn-lt"/>
                <a:ea typeface="+mn-ea"/>
                <a:cs typeface="+mn-cs"/>
              </a:rPr>
              <a:t>MAE</a:t>
            </a:r>
            <a:r>
              <a:rPr lang="zh-CN" altLang="en-US" sz="1200" b="0" i="0" kern="1200" dirty="0" smtClean="0">
                <a:solidFill>
                  <a:schemeClr val="tx1"/>
                </a:solidFill>
                <a:latin typeface="+mn-lt"/>
                <a:ea typeface="+mn-ea"/>
                <a:cs typeface="+mn-cs"/>
              </a:rPr>
              <a:t>对于异常值也比</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更稳定。</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MSE</a:t>
            </a:r>
            <a:r>
              <a:rPr lang="zh-CN" altLang="en-US" dirty="0" smtClean="0"/>
              <a:t>：计算样本均值，对有离群点的数据集拟合的不好。</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但是在神经网络中，</a:t>
            </a:r>
            <a:r>
              <a:rPr lang="en-US" altLang="zh-CN" dirty="0" smtClean="0"/>
              <a:t>MAE</a:t>
            </a:r>
            <a:r>
              <a:rPr lang="zh-CN" altLang="en-US" dirty="0" smtClean="0"/>
              <a:t>每次更新的梯度都一样，而</a:t>
            </a:r>
            <a:r>
              <a:rPr lang="en-US" altLang="zh-CN" dirty="0" smtClean="0"/>
              <a:t>MSE</a:t>
            </a:r>
            <a:r>
              <a:rPr lang="zh-CN" altLang="en-US" dirty="0" smtClean="0"/>
              <a:t>会有变化。</a:t>
            </a:r>
            <a:r>
              <a:rPr lang="en-US" altLang="zh-CN" dirty="0" smtClean="0"/>
              <a:t>MAE</a:t>
            </a:r>
            <a:r>
              <a:rPr lang="zh-CN" altLang="en-US" sz="1200" b="0" i="0" kern="1200" dirty="0" smtClean="0">
                <a:solidFill>
                  <a:schemeClr val="tx1"/>
                </a:solidFill>
                <a:latin typeface="+mn-lt"/>
                <a:ea typeface="+mn-ea"/>
                <a:cs typeface="+mn-cs"/>
              </a:rPr>
              <a:t>可能导致在使用</a:t>
            </a:r>
            <a:r>
              <a:rPr lang="zh-CN" altLang="en-US" dirty="0" smtClean="0"/>
              <a:t>梯度下降</a:t>
            </a:r>
            <a:r>
              <a:rPr lang="zh-CN" altLang="en-US" sz="1200" b="0" i="0" kern="1200" dirty="0" smtClean="0">
                <a:solidFill>
                  <a:schemeClr val="tx1"/>
                </a:solidFill>
                <a:latin typeface="+mn-lt"/>
                <a:ea typeface="+mn-ea"/>
                <a:cs typeface="+mn-cs"/>
              </a:rPr>
              <a:t>快要结束时，错过了最小点。而对于</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，梯度会随着损失的减小而减小，使结果更加精确。</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25</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200" b="0" i="0" kern="1200" dirty="0" smtClean="0">
                <a:solidFill>
                  <a:schemeClr val="tx1"/>
                </a:solidFill>
                <a:latin typeface="+mn-lt"/>
                <a:ea typeface="+mn-ea"/>
                <a:cs typeface="+mn-cs"/>
              </a:rPr>
              <a:t>在某些情况下，上述两种损失函数都不能满足需求。例如，若数据中</a:t>
            </a:r>
            <a:r>
              <a:rPr lang="en-US" altLang="zh-CN" sz="1200" b="0" i="0" kern="1200" dirty="0" smtClean="0">
                <a:solidFill>
                  <a:schemeClr val="tx1"/>
                </a:solidFill>
                <a:latin typeface="+mn-lt"/>
                <a:ea typeface="+mn-ea"/>
                <a:cs typeface="+mn-cs"/>
              </a:rPr>
              <a:t>90%</a:t>
            </a:r>
            <a:r>
              <a:rPr lang="zh-CN" altLang="en-US" sz="1200" b="0" i="0" kern="1200" dirty="0" smtClean="0">
                <a:solidFill>
                  <a:schemeClr val="tx1"/>
                </a:solidFill>
                <a:latin typeface="+mn-lt"/>
                <a:ea typeface="+mn-ea"/>
                <a:cs typeface="+mn-cs"/>
              </a:rPr>
              <a:t>的样本对应的目标值为</a:t>
            </a:r>
            <a:r>
              <a:rPr lang="en-US" altLang="zh-CN" sz="1200" b="0" i="0" kern="1200" dirty="0" smtClean="0">
                <a:solidFill>
                  <a:schemeClr val="tx1"/>
                </a:solidFill>
                <a:latin typeface="+mn-lt"/>
                <a:ea typeface="+mn-ea"/>
                <a:cs typeface="+mn-cs"/>
              </a:rPr>
              <a:t>150</a:t>
            </a:r>
            <a:r>
              <a:rPr lang="zh-CN" altLang="en-US" sz="1200" b="0" i="0" kern="1200" dirty="0" smtClean="0">
                <a:solidFill>
                  <a:schemeClr val="tx1"/>
                </a:solidFill>
                <a:latin typeface="+mn-lt"/>
                <a:ea typeface="+mn-ea"/>
                <a:cs typeface="+mn-cs"/>
              </a:rPr>
              <a:t>，剩下</a:t>
            </a:r>
            <a:r>
              <a:rPr lang="en-US" altLang="zh-CN" sz="1200" b="0" i="0" kern="1200" dirty="0" smtClean="0">
                <a:solidFill>
                  <a:schemeClr val="tx1"/>
                </a:solidFill>
                <a:latin typeface="+mn-lt"/>
                <a:ea typeface="+mn-ea"/>
                <a:cs typeface="+mn-cs"/>
              </a:rPr>
              <a:t>10%</a:t>
            </a:r>
            <a:r>
              <a:rPr lang="zh-CN" altLang="en-US" sz="1200" b="0" i="0" kern="1200" dirty="0" smtClean="0">
                <a:solidFill>
                  <a:schemeClr val="tx1"/>
                </a:solidFill>
                <a:latin typeface="+mn-lt"/>
                <a:ea typeface="+mn-ea"/>
                <a:cs typeface="+mn-cs"/>
              </a:rPr>
              <a:t>在</a:t>
            </a:r>
            <a:r>
              <a:rPr lang="en-US" altLang="zh-CN" sz="1200" b="0" i="0" kern="1200" dirty="0" smtClean="0">
                <a:solidFill>
                  <a:schemeClr val="tx1"/>
                </a:solidFill>
                <a:latin typeface="+mn-lt"/>
                <a:ea typeface="+mn-ea"/>
                <a:cs typeface="+mn-cs"/>
              </a:rPr>
              <a:t>0</a:t>
            </a:r>
            <a:r>
              <a:rPr lang="zh-CN" altLang="en-US" sz="1200" b="0" i="0" kern="1200" dirty="0" smtClean="0">
                <a:solidFill>
                  <a:schemeClr val="tx1"/>
                </a:solidFill>
                <a:latin typeface="+mn-lt"/>
                <a:ea typeface="+mn-ea"/>
                <a:cs typeface="+mn-cs"/>
              </a:rPr>
              <a:t>到</a:t>
            </a:r>
            <a:r>
              <a:rPr lang="en-US" altLang="zh-CN" sz="1200" b="0" i="0" kern="1200" dirty="0" smtClean="0">
                <a:solidFill>
                  <a:schemeClr val="tx1"/>
                </a:solidFill>
                <a:latin typeface="+mn-lt"/>
                <a:ea typeface="+mn-ea"/>
                <a:cs typeface="+mn-cs"/>
              </a:rPr>
              <a:t>30</a:t>
            </a:r>
            <a:r>
              <a:rPr lang="zh-CN" altLang="en-US" sz="1200" b="0" i="0" kern="1200" dirty="0" smtClean="0">
                <a:solidFill>
                  <a:schemeClr val="tx1"/>
                </a:solidFill>
                <a:latin typeface="+mn-lt"/>
                <a:ea typeface="+mn-ea"/>
                <a:cs typeface="+mn-cs"/>
              </a:rPr>
              <a:t>之间。那么使用</a:t>
            </a:r>
            <a:r>
              <a:rPr lang="en-US" altLang="zh-CN" sz="1200" b="0" i="0" kern="1200" dirty="0" smtClean="0">
                <a:solidFill>
                  <a:schemeClr val="tx1"/>
                </a:solidFill>
                <a:latin typeface="+mn-lt"/>
                <a:ea typeface="+mn-ea"/>
                <a:cs typeface="+mn-cs"/>
              </a:rPr>
              <a:t>MAE</a:t>
            </a:r>
            <a:r>
              <a:rPr lang="zh-CN" altLang="en-US" sz="1200" b="0" i="0" kern="1200" dirty="0" smtClean="0">
                <a:solidFill>
                  <a:schemeClr val="tx1"/>
                </a:solidFill>
                <a:latin typeface="+mn-lt"/>
                <a:ea typeface="+mn-ea"/>
                <a:cs typeface="+mn-cs"/>
              </a:rPr>
              <a:t>作为损失函数的模型可能会忽视</a:t>
            </a:r>
            <a:r>
              <a:rPr lang="en-US" altLang="zh-CN" sz="1200" b="0" i="0" kern="1200" dirty="0" smtClean="0">
                <a:solidFill>
                  <a:schemeClr val="tx1"/>
                </a:solidFill>
                <a:latin typeface="+mn-lt"/>
                <a:ea typeface="+mn-ea"/>
                <a:cs typeface="+mn-cs"/>
              </a:rPr>
              <a:t>10%</a:t>
            </a:r>
            <a:r>
              <a:rPr lang="zh-CN" altLang="en-US" sz="1200" b="0" i="0" kern="1200" dirty="0" smtClean="0">
                <a:solidFill>
                  <a:schemeClr val="tx1"/>
                </a:solidFill>
                <a:latin typeface="+mn-lt"/>
                <a:ea typeface="+mn-ea"/>
                <a:cs typeface="+mn-cs"/>
              </a:rPr>
              <a:t>的异常点，而对所有样本的预测值都为</a:t>
            </a:r>
            <a:r>
              <a:rPr lang="en-US" altLang="zh-CN" sz="1200" b="0" i="0" kern="1200" dirty="0" smtClean="0">
                <a:solidFill>
                  <a:schemeClr val="tx1"/>
                </a:solidFill>
                <a:latin typeface="+mn-lt"/>
                <a:ea typeface="+mn-ea"/>
                <a:cs typeface="+mn-cs"/>
              </a:rPr>
              <a:t>150</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这是因为模型会按中位数来预测。而使用</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的模型则会给出很多介于</a:t>
            </a:r>
            <a:r>
              <a:rPr lang="en-US" altLang="zh-CN" sz="1200" b="0" i="0" kern="1200" dirty="0" smtClean="0">
                <a:solidFill>
                  <a:schemeClr val="tx1"/>
                </a:solidFill>
                <a:latin typeface="+mn-lt"/>
                <a:ea typeface="+mn-ea"/>
                <a:cs typeface="+mn-cs"/>
              </a:rPr>
              <a:t>0</a:t>
            </a:r>
            <a:r>
              <a:rPr lang="zh-CN" altLang="en-US" sz="1200" b="0" i="0" kern="1200" dirty="0" smtClean="0">
                <a:solidFill>
                  <a:schemeClr val="tx1"/>
                </a:solidFill>
                <a:latin typeface="+mn-lt"/>
                <a:ea typeface="+mn-ea"/>
                <a:cs typeface="+mn-cs"/>
              </a:rPr>
              <a:t>到</a:t>
            </a:r>
            <a:r>
              <a:rPr lang="en-US" altLang="zh-CN" sz="1200" b="0" i="0" kern="1200" dirty="0" smtClean="0">
                <a:solidFill>
                  <a:schemeClr val="tx1"/>
                </a:solidFill>
                <a:latin typeface="+mn-lt"/>
                <a:ea typeface="+mn-ea"/>
                <a:cs typeface="+mn-cs"/>
              </a:rPr>
              <a:t>30</a:t>
            </a:r>
            <a:r>
              <a:rPr lang="zh-CN" altLang="en-US" sz="1200" b="0" i="0" kern="1200" dirty="0" smtClean="0">
                <a:solidFill>
                  <a:schemeClr val="tx1"/>
                </a:solidFill>
                <a:latin typeface="+mn-lt"/>
                <a:ea typeface="+mn-ea"/>
                <a:cs typeface="+mn-cs"/>
              </a:rPr>
              <a:t>的预测值，因为模型会向异常点偏移。</a:t>
            </a:r>
          </a:p>
          <a:p>
            <a:endParaRPr lang="en-US" altLang="zh-CN" dirty="0" smtClean="0"/>
          </a:p>
          <a:p>
            <a:r>
              <a:rPr lang="en-US" altLang="zh-CN" sz="1200" b="0" i="0" kern="1200" dirty="0" smtClean="0">
                <a:solidFill>
                  <a:schemeClr val="tx1"/>
                </a:solidFill>
                <a:latin typeface="+mn-lt"/>
                <a:ea typeface="+mn-ea"/>
                <a:cs typeface="+mn-cs"/>
              </a:rPr>
              <a:t>Huber</a:t>
            </a:r>
            <a:r>
              <a:rPr lang="zh-CN" altLang="en-US" sz="1200" b="0" i="0" kern="1200" dirty="0" smtClean="0">
                <a:solidFill>
                  <a:schemeClr val="tx1"/>
                </a:solidFill>
                <a:latin typeface="+mn-lt"/>
                <a:ea typeface="+mn-ea"/>
                <a:cs typeface="+mn-cs"/>
              </a:rPr>
              <a:t>损失在</a:t>
            </a:r>
            <a:r>
              <a:rPr lang="en-US" altLang="zh-CN" sz="1200" b="0" i="0" kern="1200" dirty="0" smtClean="0">
                <a:solidFill>
                  <a:schemeClr val="tx1"/>
                </a:solidFill>
                <a:latin typeface="+mn-lt"/>
                <a:ea typeface="+mn-ea"/>
                <a:cs typeface="+mn-cs"/>
              </a:rPr>
              <a:t>[0-δ,0+δ]</a:t>
            </a:r>
            <a:r>
              <a:rPr lang="zh-CN" altLang="en-US" sz="1200" b="0" i="0" kern="1200" dirty="0" smtClean="0">
                <a:solidFill>
                  <a:schemeClr val="tx1"/>
                </a:solidFill>
                <a:latin typeface="+mn-lt"/>
                <a:ea typeface="+mn-ea"/>
                <a:cs typeface="+mn-cs"/>
              </a:rPr>
              <a:t>之间时，等价为</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，而在</a:t>
            </a:r>
            <a:r>
              <a:rPr lang="en-US" altLang="zh-CN" sz="1200" b="0" i="0" kern="1200" dirty="0" smtClean="0">
                <a:solidFill>
                  <a:schemeClr val="tx1"/>
                </a:solidFill>
                <a:latin typeface="+mn-lt"/>
                <a:ea typeface="+mn-ea"/>
                <a:cs typeface="+mn-cs"/>
              </a:rPr>
              <a:t>[-∞,δ]</a:t>
            </a:r>
            <a:r>
              <a:rPr lang="zh-CN" altLang="en-US" sz="1200" b="0" i="0" kern="1200" dirty="0" smtClean="0">
                <a:solidFill>
                  <a:schemeClr val="tx1"/>
                </a:solidFill>
                <a:latin typeface="+mn-lt"/>
                <a:ea typeface="+mn-ea"/>
                <a:cs typeface="+mn-cs"/>
              </a:rPr>
              <a:t>和</a:t>
            </a:r>
            <a:r>
              <a:rPr lang="en-US" altLang="zh-CN" sz="1200" b="0" i="0" kern="1200" dirty="0" smtClean="0">
                <a:solidFill>
                  <a:schemeClr val="tx1"/>
                </a:solidFill>
                <a:latin typeface="+mn-lt"/>
                <a:ea typeface="+mn-ea"/>
                <a:cs typeface="+mn-cs"/>
              </a:rPr>
              <a:t>[δ,+∞]</a:t>
            </a:r>
            <a:r>
              <a:rPr lang="zh-CN" altLang="en-US" sz="1200" b="0" i="0" kern="1200" dirty="0" smtClean="0">
                <a:solidFill>
                  <a:schemeClr val="tx1"/>
                </a:solidFill>
                <a:latin typeface="+mn-lt"/>
                <a:ea typeface="+mn-ea"/>
                <a:cs typeface="+mn-cs"/>
              </a:rPr>
              <a:t>时为</a:t>
            </a:r>
            <a:r>
              <a:rPr lang="en-US" altLang="zh-CN" sz="1200" b="0" i="0" kern="1200" dirty="0" smtClean="0">
                <a:solidFill>
                  <a:schemeClr val="tx1"/>
                </a:solidFill>
                <a:latin typeface="+mn-lt"/>
                <a:ea typeface="+mn-ea"/>
                <a:cs typeface="+mn-cs"/>
              </a:rPr>
              <a:t>MAE</a:t>
            </a:r>
            <a:r>
              <a:rPr lang="zh-CN" altLang="en-US" sz="1200" b="0" i="0" kern="1200" dirty="0" smtClean="0">
                <a:solidFill>
                  <a:schemeClr val="tx1"/>
                </a:solidFill>
                <a:latin typeface="+mn-lt"/>
                <a:ea typeface="+mn-ea"/>
                <a:cs typeface="+mn-cs"/>
              </a:rPr>
              <a:t>。</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它会由于梯度的减小而落在最小值附近。比起</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，它对异常点更加鲁棒。因此，</a:t>
            </a:r>
            <a:r>
              <a:rPr lang="en-US" altLang="zh-CN" sz="1200" b="0" i="0" kern="1200" dirty="0" smtClean="0">
                <a:solidFill>
                  <a:schemeClr val="tx1"/>
                </a:solidFill>
                <a:latin typeface="+mn-lt"/>
                <a:ea typeface="+mn-ea"/>
                <a:cs typeface="+mn-cs"/>
              </a:rPr>
              <a:t>Huber</a:t>
            </a:r>
            <a:r>
              <a:rPr lang="zh-CN" altLang="en-US" sz="1200" b="0" i="0" kern="1200" dirty="0" smtClean="0">
                <a:solidFill>
                  <a:schemeClr val="tx1"/>
                </a:solidFill>
                <a:latin typeface="+mn-lt"/>
                <a:ea typeface="+mn-ea"/>
                <a:cs typeface="+mn-cs"/>
              </a:rPr>
              <a:t>损失结合了</a:t>
            </a:r>
            <a:r>
              <a:rPr lang="en-US" altLang="zh-CN" sz="1200" b="0" i="0" kern="1200" dirty="0" smtClean="0">
                <a:solidFill>
                  <a:schemeClr val="tx1"/>
                </a:solidFill>
                <a:latin typeface="+mn-lt"/>
                <a:ea typeface="+mn-ea"/>
                <a:cs typeface="+mn-cs"/>
              </a:rPr>
              <a:t>MSE</a:t>
            </a:r>
            <a:r>
              <a:rPr lang="zh-CN" altLang="en-US" sz="1200" b="0" i="0" kern="1200" dirty="0" smtClean="0">
                <a:solidFill>
                  <a:schemeClr val="tx1"/>
                </a:solidFill>
                <a:latin typeface="+mn-lt"/>
                <a:ea typeface="+mn-ea"/>
                <a:cs typeface="+mn-cs"/>
              </a:rPr>
              <a:t>和</a:t>
            </a:r>
            <a:r>
              <a:rPr lang="en-US" altLang="zh-CN" sz="1200" b="0" i="0" kern="1200" dirty="0" smtClean="0">
                <a:solidFill>
                  <a:schemeClr val="tx1"/>
                </a:solidFill>
                <a:latin typeface="+mn-lt"/>
                <a:ea typeface="+mn-ea"/>
                <a:cs typeface="+mn-cs"/>
              </a:rPr>
              <a:t>MAE</a:t>
            </a:r>
            <a:r>
              <a:rPr lang="zh-CN" altLang="en-US" sz="1200" b="0" i="0" kern="1200" dirty="0" smtClean="0">
                <a:solidFill>
                  <a:schemeClr val="tx1"/>
                </a:solidFill>
                <a:latin typeface="+mn-lt"/>
                <a:ea typeface="+mn-ea"/>
                <a:cs typeface="+mn-cs"/>
              </a:rPr>
              <a:t>的优点。但是，</a:t>
            </a:r>
            <a:r>
              <a:rPr lang="en-US" altLang="zh-CN" sz="1200" b="0" i="0" kern="1200" dirty="0" smtClean="0">
                <a:solidFill>
                  <a:schemeClr val="tx1"/>
                </a:solidFill>
                <a:latin typeface="+mn-lt"/>
                <a:ea typeface="+mn-ea"/>
                <a:cs typeface="+mn-cs"/>
              </a:rPr>
              <a:t>Huber</a:t>
            </a:r>
            <a:r>
              <a:rPr lang="zh-CN" altLang="en-US" sz="1200" b="0" i="0" kern="1200" dirty="0" smtClean="0">
                <a:solidFill>
                  <a:schemeClr val="tx1"/>
                </a:solidFill>
                <a:latin typeface="+mn-lt"/>
                <a:ea typeface="+mn-ea"/>
                <a:cs typeface="+mn-cs"/>
              </a:rPr>
              <a:t>损失的问题是我们可能需要不断调整</a:t>
            </a:r>
            <a:r>
              <a:rPr lang="zh-CN" altLang="en-US" dirty="0" smtClean="0"/>
              <a:t>超参数</a:t>
            </a:r>
            <a:r>
              <a:rPr lang="en-US" altLang="zh-CN" sz="1200" b="0" i="0" kern="1200" dirty="0" smtClean="0">
                <a:solidFill>
                  <a:schemeClr val="tx1"/>
                </a:solidFill>
                <a:latin typeface="+mn-lt"/>
                <a:ea typeface="+mn-ea"/>
                <a:cs typeface="+mn-cs"/>
              </a:rPr>
              <a:t>delta</a:t>
            </a:r>
            <a:r>
              <a:rPr lang="zh-CN" altLang="en-US" sz="1200" b="0" i="0" kern="1200" dirty="0" smtClean="0">
                <a:solidFill>
                  <a:schemeClr val="tx1"/>
                </a:solidFill>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26</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等效于均方误差，和</a:t>
            </a:r>
            <a:r>
              <a:rPr lang="en-US" altLang="zh-CN" dirty="0" err="1" smtClean="0"/>
              <a:t>hubor</a:t>
            </a:r>
            <a:r>
              <a:rPr lang="en-US" altLang="zh-CN" dirty="0" smtClean="0"/>
              <a:t> loss</a:t>
            </a:r>
            <a:r>
              <a:rPr lang="zh-CN" altLang="en-US" dirty="0" smtClean="0"/>
              <a:t>优点一样。但是他二阶可微，对应</a:t>
            </a:r>
            <a:r>
              <a:rPr lang="en-US" altLang="zh-CN" dirty="0" err="1" smtClean="0"/>
              <a:t>xgboost</a:t>
            </a:r>
            <a:r>
              <a:rPr lang="zh-CN" altLang="en-US" dirty="0" smtClean="0"/>
              <a:t>更好（因为这些是用牛顿法，要求二阶可微）。</a:t>
            </a:r>
            <a:endParaRPr lang="en-US" altLang="zh-CN" dirty="0" smtClean="0"/>
          </a:p>
          <a:p>
            <a:endParaRPr lang="en-US" altLang="zh-CN" dirty="0" smtClean="0"/>
          </a:p>
          <a:p>
            <a:r>
              <a:rPr lang="zh-CN" altLang="en-US" dirty="0" smtClean="0"/>
              <a:t>问题：</a:t>
            </a:r>
            <a:r>
              <a:rPr lang="zh-CN" altLang="en-US" sz="1200" b="0" i="0" kern="1200" dirty="0" smtClean="0">
                <a:solidFill>
                  <a:schemeClr val="tx1"/>
                </a:solidFill>
                <a:latin typeface="+mn-lt"/>
                <a:ea typeface="+mn-ea"/>
                <a:cs typeface="+mn-cs"/>
              </a:rPr>
              <a:t>比如误差很大的话，一阶梯度和</a:t>
            </a:r>
            <a:r>
              <a:rPr lang="en-US" altLang="zh-CN" sz="1200" b="0" i="0" kern="1200" dirty="0" smtClean="0">
                <a:solidFill>
                  <a:schemeClr val="tx1"/>
                </a:solidFill>
                <a:latin typeface="+mn-lt"/>
                <a:ea typeface="+mn-ea"/>
                <a:cs typeface="+mn-cs"/>
              </a:rPr>
              <a:t>Hessian</a:t>
            </a:r>
            <a:r>
              <a:rPr lang="zh-CN" altLang="en-US" sz="1200" b="0" i="0" kern="1200" dirty="0" smtClean="0">
                <a:solidFill>
                  <a:schemeClr val="tx1"/>
                </a:solidFill>
                <a:latin typeface="+mn-lt"/>
                <a:ea typeface="+mn-ea"/>
                <a:cs typeface="+mn-cs"/>
              </a:rPr>
              <a:t>会变成定值，这就导致</a:t>
            </a:r>
            <a:r>
              <a:rPr lang="en-US" altLang="zh-CN" dirty="0" err="1" smtClean="0"/>
              <a:t>XGBoost</a:t>
            </a:r>
            <a:r>
              <a:rPr lang="zh-CN" altLang="en-US" sz="1200" b="0" i="0" kern="1200" dirty="0" smtClean="0">
                <a:solidFill>
                  <a:schemeClr val="tx1"/>
                </a:solidFill>
                <a:latin typeface="+mn-lt"/>
                <a:ea typeface="+mn-ea"/>
                <a:cs typeface="+mn-cs"/>
              </a:rPr>
              <a:t>出现缺少分裂点的情况。</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27</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由观察状态 推测 隐藏状态</a:t>
            </a:r>
            <a:endParaRPr lang="en-US" altLang="zh-CN" dirty="0" smtClean="0"/>
          </a:p>
          <a:p>
            <a:r>
              <a:rPr lang="zh-CN" altLang="en-US" dirty="0" smtClean="0"/>
              <a:t>隐藏状态转移矩阵，隐藏状态到观察状态的发射矩阵。隐藏状态概率的初始矩阵。</a:t>
            </a:r>
            <a:endParaRPr lang="en-US" altLang="zh-CN" dirty="0" smtClean="0"/>
          </a:p>
          <a:p>
            <a:r>
              <a:rPr lang="en-US" altLang="zh-CN" dirty="0" smtClean="0"/>
              <a:t>A B Pi sigma path</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6</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28</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err="1" smtClean="0"/>
              <a:t>sse</a:t>
            </a:r>
            <a:r>
              <a:rPr lang="en-US" altLang="zh-CN" dirty="0" smtClean="0"/>
              <a:t> </a:t>
            </a:r>
            <a:r>
              <a:rPr lang="zh-CN" altLang="en-US" dirty="0" smtClean="0"/>
              <a:t>误差平方和，残差</a:t>
            </a:r>
            <a:endParaRPr lang="en-US" altLang="zh-CN" dirty="0" smtClean="0"/>
          </a:p>
          <a:p>
            <a:r>
              <a:rPr lang="en-US" altLang="zh-CN" dirty="0" err="1" smtClean="0"/>
              <a:t>mse</a:t>
            </a:r>
            <a:r>
              <a:rPr lang="en-US" altLang="zh-CN" dirty="0" smtClean="0"/>
              <a:t> </a:t>
            </a:r>
            <a:r>
              <a:rPr lang="en-US" altLang="zh-CN" dirty="0" err="1" smtClean="0"/>
              <a:t>sse</a:t>
            </a:r>
            <a:r>
              <a:rPr lang="en-US" altLang="zh-CN" dirty="0" smtClean="0"/>
              <a:t>/n</a:t>
            </a:r>
          </a:p>
          <a:p>
            <a:r>
              <a:rPr lang="en-US" altLang="zh-CN" dirty="0" err="1" smtClean="0"/>
              <a:t>rmse</a:t>
            </a:r>
            <a:r>
              <a:rPr lang="en-US" altLang="zh-CN" dirty="0" smtClean="0"/>
              <a:t> </a:t>
            </a:r>
            <a:r>
              <a:rPr lang="zh-CN" altLang="en-US" dirty="0" smtClean="0"/>
              <a:t>根号</a:t>
            </a:r>
            <a:r>
              <a:rPr lang="en-US" altLang="zh-CN" dirty="0" err="1" smtClean="0"/>
              <a:t>mse</a:t>
            </a:r>
            <a:endParaRPr lang="en-US" altLang="zh-CN" dirty="0" smtClean="0"/>
          </a:p>
          <a:p>
            <a:endParaRPr lang="en-US" altLang="zh-CN" dirty="0" smtClean="0"/>
          </a:p>
          <a:p>
            <a:r>
              <a:rPr lang="zh-CN" altLang="en-US" sz="1200" b="0" i="0" kern="1200" dirty="0" smtClean="0">
                <a:solidFill>
                  <a:schemeClr val="tx1"/>
                </a:solidFill>
                <a:latin typeface="+mn-lt"/>
                <a:ea typeface="+mn-ea"/>
                <a:cs typeface="+mn-cs"/>
              </a:rPr>
              <a:t>“残差在数理统计中是指实际观察值与估计值（拟合值）之间的差。”“如果回归模型正确的话， 我们可以将残差看作误差的观测值。”</a:t>
            </a:r>
          </a:p>
          <a:p>
            <a:r>
              <a:rPr lang="zh-CN" altLang="en-US" sz="1200" b="0" i="0" kern="1200" dirty="0" smtClean="0">
                <a:solidFill>
                  <a:schemeClr val="tx1"/>
                </a:solidFill>
                <a:latin typeface="+mn-lt"/>
                <a:ea typeface="+mn-ea"/>
                <a:cs typeface="+mn-cs"/>
              </a:rPr>
              <a:t>　　更准确地，假设我们想要找一个 </a:t>
            </a:r>
            <a:r>
              <a:rPr lang="en-US" altLang="zh-CN" sz="1200" b="0" i="0" u="none" strike="noStrike" kern="1200" dirty="0" smtClean="0">
                <a:solidFill>
                  <a:schemeClr val="tx1"/>
                </a:solidFill>
                <a:latin typeface="+mn-lt"/>
                <a:ea typeface="+mn-ea"/>
                <a:cs typeface="+mn-cs"/>
              </a:rPr>
              <a:t>x</a:t>
            </a:r>
            <a:r>
              <a:rPr lang="zh-CN" altLang="en-US" sz="1200" b="0" i="0" kern="1200" dirty="0" smtClean="0">
                <a:solidFill>
                  <a:schemeClr val="tx1"/>
                </a:solidFill>
                <a:latin typeface="+mn-lt"/>
                <a:ea typeface="+mn-ea"/>
                <a:cs typeface="+mn-cs"/>
              </a:rPr>
              <a:t>，使得 </a:t>
            </a:r>
            <a:r>
              <a:rPr lang="en-US" altLang="zh-CN" sz="1200" b="0" i="0" u="none" strike="noStrike" kern="1200" dirty="0" smtClean="0">
                <a:solidFill>
                  <a:schemeClr val="tx1"/>
                </a:solidFill>
                <a:latin typeface="+mn-lt"/>
                <a:ea typeface="+mn-ea"/>
                <a:cs typeface="+mn-cs"/>
              </a:rPr>
              <a:t>f(x)=bf(x)=b</a:t>
            </a:r>
            <a:r>
              <a:rPr lang="zh-CN" altLang="en-US" sz="1200" b="0" i="0" kern="1200" dirty="0" smtClean="0">
                <a:solidFill>
                  <a:schemeClr val="tx1"/>
                </a:solidFill>
                <a:latin typeface="+mn-lt"/>
                <a:ea typeface="+mn-ea"/>
                <a:cs typeface="+mn-cs"/>
              </a:rPr>
              <a:t>，给定一个 </a:t>
            </a:r>
            <a:r>
              <a:rPr lang="en-US" altLang="zh-CN" sz="1200" b="0" i="0" u="none" strike="noStrike" kern="1200" dirty="0" smtClean="0">
                <a:solidFill>
                  <a:schemeClr val="tx1"/>
                </a:solidFill>
                <a:latin typeface="+mn-lt"/>
                <a:ea typeface="+mn-ea"/>
                <a:cs typeface="+mn-cs"/>
              </a:rPr>
              <a:t>x</a:t>
            </a:r>
            <a:r>
              <a:rPr lang="zh-CN" altLang="en-US" sz="1200" b="0" i="0" kern="1200" dirty="0" smtClean="0">
                <a:solidFill>
                  <a:schemeClr val="tx1"/>
                </a:solidFill>
                <a:latin typeface="+mn-lt"/>
                <a:ea typeface="+mn-ea"/>
                <a:cs typeface="+mn-cs"/>
              </a:rPr>
              <a:t> 的估计值 </a:t>
            </a:r>
            <a:r>
              <a:rPr lang="en-US" altLang="zh-CN" sz="1200" b="0" i="0" u="none" strike="noStrike" kern="1200" dirty="0" smtClean="0">
                <a:solidFill>
                  <a:schemeClr val="tx1"/>
                </a:solidFill>
                <a:latin typeface="+mn-lt"/>
                <a:ea typeface="+mn-ea"/>
                <a:cs typeface="+mn-cs"/>
              </a:rPr>
              <a:t>x0</a:t>
            </a:r>
            <a:r>
              <a:rPr lang="zh-CN" altLang="en-US" sz="1200" b="0" i="0" kern="1200" dirty="0" smtClean="0">
                <a:solidFill>
                  <a:schemeClr val="tx1"/>
                </a:solidFill>
                <a:latin typeface="+mn-lt"/>
                <a:ea typeface="+mn-ea"/>
                <a:cs typeface="+mn-cs"/>
              </a:rPr>
              <a:t>，残差（</a:t>
            </a:r>
            <a:r>
              <a:rPr lang="en-US" altLang="zh-CN" sz="1200" b="0" i="0" kern="1200" dirty="0" smtClean="0">
                <a:solidFill>
                  <a:schemeClr val="tx1"/>
                </a:solidFill>
                <a:latin typeface="+mn-lt"/>
                <a:ea typeface="+mn-ea"/>
                <a:cs typeface="+mn-cs"/>
              </a:rPr>
              <a:t>residual</a:t>
            </a:r>
            <a:r>
              <a:rPr lang="zh-CN" altLang="en-US" sz="1200" b="0" i="0" kern="1200" dirty="0" smtClean="0">
                <a:solidFill>
                  <a:schemeClr val="tx1"/>
                </a:solidFill>
                <a:latin typeface="+mn-lt"/>
                <a:ea typeface="+mn-ea"/>
                <a:cs typeface="+mn-cs"/>
              </a:rPr>
              <a:t>）就是 </a:t>
            </a:r>
            <a:r>
              <a:rPr lang="en-US" altLang="zh-CN" sz="1200" b="0" i="0" u="none" strike="noStrike" kern="1200" dirty="0" smtClean="0">
                <a:solidFill>
                  <a:schemeClr val="tx1"/>
                </a:solidFill>
                <a:latin typeface="+mn-lt"/>
                <a:ea typeface="+mn-ea"/>
                <a:cs typeface="+mn-cs"/>
              </a:rPr>
              <a:t>b</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f(x0)</a:t>
            </a:r>
            <a:r>
              <a:rPr lang="zh-CN" altLang="en-US" sz="1200" b="0" i="0" kern="1200" dirty="0" smtClean="0">
                <a:solidFill>
                  <a:schemeClr val="tx1"/>
                </a:solidFill>
                <a:latin typeface="+mn-lt"/>
                <a:ea typeface="+mn-ea"/>
                <a:cs typeface="+mn-cs"/>
              </a:rPr>
              <a:t>，同时，误差就是 </a:t>
            </a:r>
            <a:r>
              <a:rPr lang="en-US" altLang="zh-CN" sz="1200" b="0" i="0" u="none" strike="noStrike" kern="1200" dirty="0" smtClean="0">
                <a:solidFill>
                  <a:schemeClr val="tx1"/>
                </a:solidFill>
                <a:latin typeface="+mn-lt"/>
                <a:ea typeface="+mn-ea"/>
                <a:cs typeface="+mn-cs"/>
              </a:rPr>
              <a:t>x</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x0</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　　即使 </a:t>
            </a:r>
            <a:r>
              <a:rPr lang="en-US" altLang="zh-CN" sz="1200" b="0" i="0" u="none" strike="noStrike" kern="1200" dirty="0" smtClean="0">
                <a:solidFill>
                  <a:schemeClr val="tx1"/>
                </a:solidFill>
                <a:latin typeface="+mn-lt"/>
                <a:ea typeface="+mn-ea"/>
                <a:cs typeface="+mn-cs"/>
              </a:rPr>
              <a:t>x</a:t>
            </a:r>
            <a:r>
              <a:rPr lang="zh-CN" altLang="en-US" sz="1200" b="0" i="0" kern="1200" dirty="0" smtClean="0">
                <a:solidFill>
                  <a:schemeClr val="tx1"/>
                </a:solidFill>
                <a:latin typeface="+mn-lt"/>
                <a:ea typeface="+mn-ea"/>
                <a:cs typeface="+mn-cs"/>
              </a:rPr>
              <a:t> 不知道，我们仍然可以计算残差，只是不能计算误差罢了。</a:t>
            </a:r>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29</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t>logistic</a:t>
            </a:r>
            <a:r>
              <a:rPr lang="en-US" altLang="zh-CN" baseline="0" dirty="0" smtClean="0"/>
              <a:t> regression</a:t>
            </a:r>
            <a:r>
              <a:rPr lang="zh-CN" altLang="en-US" baseline="0" dirty="0" smtClean="0"/>
              <a:t>是由条件概率分布表示的分类模型，可以用于二类或多类分类。</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30</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最大熵模型和逻辑斯蒂回归模型具有类似的形式，他们被称为对数线性模型（</a:t>
            </a:r>
            <a:r>
              <a:rPr lang="en-US" altLang="zh-CN" dirty="0" smtClean="0"/>
              <a:t>log linear model</a:t>
            </a:r>
            <a:r>
              <a:rPr lang="zh-CN" altLang="en-US" dirty="0" smtClean="0"/>
              <a:t>）。</a:t>
            </a:r>
            <a:endParaRPr lang="en-US" altLang="zh-CN" dirty="0" smtClean="0"/>
          </a:p>
          <a:p>
            <a:r>
              <a:rPr lang="zh-CN" altLang="en-US" dirty="0" smtClean="0"/>
              <a:t>模型学习就是在给定训练数据条件下对模型进行极大似然估计或正则化的极大似然估计。</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32</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hlinkClick r:id="rId3"/>
              </a:rPr>
              <a:t>http://www.pkudodo.com/2018/12/05/1-7/</a:t>
            </a:r>
            <a:endParaRPr lang="en-US" altLang="zh-CN" dirty="0" smtClean="0"/>
          </a:p>
          <a:p>
            <a:r>
              <a:rPr lang="zh-CN" altLang="en-US" dirty="0" smtClean="0"/>
              <a:t>最大熵模型：</a:t>
            </a:r>
            <a:endParaRPr lang="en-US" altLang="zh-CN" dirty="0" smtClean="0"/>
          </a:p>
          <a:p>
            <a:r>
              <a:rPr lang="zh-CN" altLang="en-US" dirty="0" smtClean="0"/>
              <a:t>经验分布的期望与模型的期望应该相同。</a:t>
            </a:r>
            <a:endParaRPr lang="en-US" altLang="zh-CN" dirty="0" smtClean="0"/>
          </a:p>
          <a:p>
            <a:r>
              <a:rPr lang="zh-CN" altLang="en-US" dirty="0" smtClean="0"/>
              <a:t>在此条件下求最大熵</a:t>
            </a:r>
            <a:r>
              <a:rPr lang="en-US" altLang="zh-CN" dirty="0" smtClean="0"/>
              <a:t>H(P) = - sum( p_(x)</a:t>
            </a:r>
            <a:r>
              <a:rPr lang="en-US" altLang="zh-CN" baseline="0" dirty="0" smtClean="0"/>
              <a:t> * p(</a:t>
            </a:r>
            <a:r>
              <a:rPr lang="en-US" altLang="zh-CN" baseline="0" dirty="0" err="1" smtClean="0"/>
              <a:t>y|x</a:t>
            </a:r>
            <a:r>
              <a:rPr lang="en-US" altLang="zh-CN" baseline="0" dirty="0" smtClean="0"/>
              <a:t>) * log(p(</a:t>
            </a:r>
            <a:r>
              <a:rPr lang="en-US" altLang="zh-CN" baseline="0" dirty="0" err="1" smtClean="0"/>
              <a:t>y|x</a:t>
            </a:r>
            <a:r>
              <a:rPr lang="en-US" altLang="zh-CN" baseline="0" dirty="0" smtClean="0"/>
              <a:t>))</a:t>
            </a:r>
            <a:r>
              <a:rPr lang="en-US" altLang="zh-CN" dirty="0" smtClean="0"/>
              <a:t> )</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33</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hlinkClick r:id="rId3"/>
              </a:rPr>
              <a:t>http://www.pkudodo.com/2018/11/22/1/</a:t>
            </a:r>
            <a:endParaRPr lang="en-US" altLang="zh-CN" dirty="0" smtClean="0"/>
          </a:p>
          <a:p>
            <a:r>
              <a:rPr lang="en-US" altLang="zh-CN" dirty="0" smtClean="0"/>
              <a:t>https://www.jianshu.com/p/e7c13002440d</a:t>
            </a:r>
          </a:p>
          <a:p>
            <a:r>
              <a:rPr lang="en-US" altLang="zh-CN" dirty="0" smtClean="0">
                <a:hlinkClick r:id="rId3"/>
              </a:rPr>
              <a:t>http://www.pkudodo.com/2018/11/22/1/</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34</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200" b="0" i="0" kern="1200" dirty="0" smtClean="0">
                <a:solidFill>
                  <a:schemeClr val="tx1"/>
                </a:solidFill>
                <a:latin typeface="+mn-lt"/>
                <a:ea typeface="+mn-ea"/>
                <a:cs typeface="+mn-cs"/>
              </a:rPr>
              <a:t>现在已经是在两个</a:t>
            </a:r>
            <a:r>
              <a:rPr lang="en-US" altLang="zh-CN" sz="1200" b="0" i="0" kern="1200" dirty="0" smtClean="0">
                <a:solidFill>
                  <a:schemeClr val="tx1"/>
                </a:solidFill>
                <a:latin typeface="+mn-lt"/>
                <a:ea typeface="+mn-ea"/>
                <a:cs typeface="+mn-cs"/>
              </a:rPr>
              <a:t>E</a:t>
            </a:r>
            <a:r>
              <a:rPr lang="zh-CN" altLang="en-US" sz="1200" b="0" i="0" kern="1200" dirty="0" smtClean="0">
                <a:solidFill>
                  <a:schemeClr val="tx1"/>
                </a:solidFill>
                <a:latin typeface="+mn-lt"/>
                <a:ea typeface="+mn-ea"/>
                <a:cs typeface="+mn-cs"/>
              </a:rPr>
              <a:t>相同的限定条件下求最大熵：</a:t>
            </a:r>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数学思路：</a:t>
            </a:r>
            <a:endParaRPr lang="en-US" altLang="zh-CN"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具体的求解方法和</a:t>
            </a:r>
            <a:r>
              <a:rPr lang="en-US" altLang="zh-CN" sz="1200" b="0" i="0" kern="1200" dirty="0" err="1" smtClean="0">
                <a:solidFill>
                  <a:schemeClr val="tx1"/>
                </a:solidFill>
                <a:latin typeface="+mn-lt"/>
                <a:ea typeface="+mn-ea"/>
                <a:cs typeface="+mn-cs"/>
              </a:rPr>
              <a:t>svm</a:t>
            </a:r>
            <a:r>
              <a:rPr lang="zh-CN" altLang="en-US" sz="1200" b="0" i="0" kern="1200" dirty="0" smtClean="0">
                <a:solidFill>
                  <a:schemeClr val="tx1"/>
                </a:solidFill>
                <a:latin typeface="+mn-lt"/>
                <a:ea typeface="+mn-ea"/>
                <a:cs typeface="+mn-cs"/>
              </a:rPr>
              <a:t>的求解是一致的，利用</a:t>
            </a:r>
            <a:r>
              <a:rPr lang="zh-CN" altLang="en-US" sz="1200" b="1" i="0" kern="1200" dirty="0" smtClean="0">
                <a:solidFill>
                  <a:schemeClr val="tx1"/>
                </a:solidFill>
                <a:latin typeface="+mn-lt"/>
                <a:ea typeface="+mn-ea"/>
                <a:cs typeface="+mn-cs"/>
              </a:rPr>
              <a:t>拉格朗日函数转为求解对偶问题</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求解分为两步：</a:t>
            </a:r>
            <a:br>
              <a:rPr lang="zh-CN" altLang="en-US" sz="1200" b="0" i="0" kern="1200" dirty="0" smtClean="0">
                <a:solidFill>
                  <a:schemeClr val="tx1"/>
                </a:solidFill>
                <a:latin typeface="+mn-lt"/>
                <a:ea typeface="+mn-ea"/>
                <a:cs typeface="+mn-cs"/>
              </a:rPr>
            </a:br>
            <a:r>
              <a:rPr lang="zh-CN" altLang="en-US" sz="1200" b="0" i="0" kern="1200" dirty="0" smtClean="0">
                <a:solidFill>
                  <a:schemeClr val="tx1"/>
                </a:solidFill>
                <a:latin typeface="+mn-lt"/>
                <a:ea typeface="+mn-ea"/>
                <a:cs typeface="+mn-cs"/>
              </a:rPr>
              <a:t>第一步是求对偶问题里面的最小化问题，该问题求解完成后，我们可以看到</a:t>
            </a:r>
            <a:r>
              <a:rPr lang="en-US" altLang="zh-CN" sz="1200" b="0" i="0" kern="1200" dirty="0" smtClean="0">
                <a:solidFill>
                  <a:schemeClr val="tx1"/>
                </a:solidFill>
                <a:latin typeface="+mn-lt"/>
                <a:ea typeface="+mn-ea"/>
                <a:cs typeface="+mn-cs"/>
              </a:rPr>
              <a:t>P(</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的形式，如下所示：</a:t>
            </a:r>
          </a:p>
          <a:p>
            <a:r>
              <a:rPr lang="zh-CN" altLang="en-US" sz="1200" b="0" i="0" kern="1200" dirty="0" smtClean="0">
                <a:solidFill>
                  <a:schemeClr val="tx1"/>
                </a:solidFill>
                <a:latin typeface="+mn-lt"/>
                <a:ea typeface="+mn-ea"/>
                <a:cs typeface="+mn-cs"/>
              </a:rPr>
              <a:t>形式虽然有了，但是里面的参数</a:t>
            </a:r>
            <a:r>
              <a:rPr lang="en-US" altLang="zh-CN" sz="1200" b="0" i="0" kern="1200" dirty="0" smtClean="0">
                <a:solidFill>
                  <a:schemeClr val="tx1"/>
                </a:solidFill>
                <a:latin typeface="+mn-lt"/>
                <a:ea typeface="+mn-ea"/>
                <a:cs typeface="+mn-cs"/>
              </a:rPr>
              <a:t>w</a:t>
            </a:r>
            <a:r>
              <a:rPr lang="zh-CN" altLang="en-US" sz="1200" b="0" i="0" kern="1200" dirty="0" smtClean="0">
                <a:solidFill>
                  <a:schemeClr val="tx1"/>
                </a:solidFill>
                <a:latin typeface="+mn-lt"/>
                <a:ea typeface="+mn-ea"/>
                <a:cs typeface="+mn-cs"/>
              </a:rPr>
              <a:t>还没有具体确定</a:t>
            </a:r>
            <a:r>
              <a:rPr lang="zh-CN" altLang="en-US" sz="1200" b="1" i="0" kern="1200" dirty="0" smtClean="0">
                <a:solidFill>
                  <a:schemeClr val="tx1"/>
                </a:solidFill>
                <a:latin typeface="+mn-lt"/>
                <a:ea typeface="+mn-ea"/>
                <a:cs typeface="+mn-cs"/>
              </a:rPr>
              <a:t>，第二步的最大化就是来确定参数</a:t>
            </a:r>
            <a:r>
              <a:rPr lang="en-US" altLang="zh-CN" sz="1200" b="1" i="0" kern="1200" dirty="0" smtClean="0">
                <a:solidFill>
                  <a:schemeClr val="tx1"/>
                </a:solidFill>
                <a:latin typeface="+mn-lt"/>
                <a:ea typeface="+mn-ea"/>
                <a:cs typeface="+mn-cs"/>
              </a:rPr>
              <a:t>w</a:t>
            </a:r>
            <a:r>
              <a:rPr lang="zh-CN" altLang="en-US" sz="1200" b="1" i="0" kern="1200" dirty="0" smtClean="0">
                <a:solidFill>
                  <a:schemeClr val="tx1"/>
                </a:solidFill>
                <a:latin typeface="+mn-lt"/>
                <a:ea typeface="+mn-ea"/>
                <a:cs typeface="+mn-cs"/>
              </a:rPr>
              <a:t>的</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第二步，最大化。将</a:t>
            </a:r>
            <a:r>
              <a:rPr lang="en-US" altLang="zh-CN" sz="1200" b="0" i="0" kern="1200" dirty="0" err="1" smtClean="0">
                <a:solidFill>
                  <a:schemeClr val="tx1"/>
                </a:solidFill>
                <a:latin typeface="+mn-lt"/>
                <a:ea typeface="+mn-ea"/>
                <a:cs typeface="+mn-cs"/>
              </a:rPr>
              <a:t>P_w</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带入</a:t>
            </a:r>
            <a:r>
              <a:rPr lang="en-US" altLang="zh-CN" sz="1200" b="0" i="0" kern="1200" dirty="0" smtClean="0">
                <a:solidFill>
                  <a:schemeClr val="tx1"/>
                </a:solidFill>
                <a:latin typeface="+mn-lt"/>
                <a:ea typeface="+mn-ea"/>
                <a:cs typeface="+mn-cs"/>
              </a:rPr>
              <a:t>L(</a:t>
            </a:r>
            <a:r>
              <a:rPr lang="en-US" altLang="zh-CN" sz="1200" b="0" i="0" kern="1200" dirty="0" err="1" smtClean="0">
                <a:solidFill>
                  <a:schemeClr val="tx1"/>
                </a:solidFill>
                <a:latin typeface="+mn-lt"/>
                <a:ea typeface="+mn-ea"/>
                <a:cs typeface="+mn-cs"/>
              </a:rPr>
              <a:t>P,w</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，最大化该函数的值，也就是求对偶问题外层的最大化问题，从而求出具体的</a:t>
            </a:r>
            <a:r>
              <a:rPr lang="en-US" altLang="zh-CN" sz="1200" b="0" i="0" kern="1200" dirty="0" smtClean="0">
                <a:solidFill>
                  <a:schemeClr val="tx1"/>
                </a:solidFill>
                <a:latin typeface="+mn-lt"/>
                <a:ea typeface="+mn-ea"/>
                <a:cs typeface="+mn-cs"/>
              </a:rPr>
              <a:t>w</a:t>
            </a:r>
            <a:r>
              <a:rPr lang="zh-CN" altLang="en-US" sz="1200" b="0" i="0" kern="1200" dirty="0" smtClean="0">
                <a:solidFill>
                  <a:schemeClr val="tx1"/>
                </a:solidFill>
                <a:latin typeface="+mn-lt"/>
                <a:ea typeface="+mn-ea"/>
                <a:cs typeface="+mn-cs"/>
              </a:rPr>
              <a:t>。</a:t>
            </a:r>
          </a:p>
          <a:p>
            <a:r>
              <a:rPr lang="zh-CN" altLang="en-US" sz="1200" b="0" i="0" kern="1200" dirty="0" smtClean="0">
                <a:solidFill>
                  <a:schemeClr val="tx1"/>
                </a:solidFill>
                <a:latin typeface="+mn-lt"/>
                <a:ea typeface="+mn-ea"/>
                <a:cs typeface="+mn-cs"/>
              </a:rPr>
              <a:t>至此，最大熵模型解答完毕！</a:t>
            </a:r>
          </a:p>
          <a:p>
            <a:endParaRPr lang="en-US" altLang="zh-CN" dirty="0" smtClean="0"/>
          </a:p>
          <a:p>
            <a:r>
              <a:rPr lang="zh-CN" altLang="en-US" b="1" dirty="0" smtClean="0"/>
              <a:t>最大熵与逻辑斯蒂类似：</a:t>
            </a:r>
            <a:endParaRPr lang="en-US" altLang="zh-CN" b="1" dirty="0" smtClean="0"/>
          </a:p>
          <a:p>
            <a:r>
              <a:rPr lang="zh-CN" altLang="en-US" sz="1200" b="0" i="0" kern="1200" dirty="0" smtClean="0">
                <a:solidFill>
                  <a:schemeClr val="tx1"/>
                </a:solidFill>
                <a:latin typeface="+mn-lt"/>
                <a:ea typeface="+mn-ea"/>
                <a:cs typeface="+mn-cs"/>
              </a:rPr>
              <a:t>在第</a:t>
            </a:r>
            <a:r>
              <a:rPr lang="en-US" altLang="zh-CN" sz="1200" b="0" i="0" kern="1200" dirty="0" smtClean="0">
                <a:solidFill>
                  <a:schemeClr val="tx1"/>
                </a:solidFill>
                <a:latin typeface="+mn-lt"/>
                <a:ea typeface="+mn-ea"/>
                <a:cs typeface="+mn-cs"/>
              </a:rPr>
              <a:t>4</a:t>
            </a:r>
            <a:r>
              <a:rPr lang="zh-CN" altLang="en-US" sz="1200" b="0" i="0" kern="1200" dirty="0" smtClean="0">
                <a:solidFill>
                  <a:schemeClr val="tx1"/>
                </a:solidFill>
                <a:latin typeface="+mn-lt"/>
                <a:ea typeface="+mn-ea"/>
                <a:cs typeface="+mn-cs"/>
              </a:rPr>
              <a:t>部分中，我们首先求解对偶问题的最小化，得出了</a:t>
            </a:r>
            <a:r>
              <a:rPr lang="en-US" altLang="zh-CN" sz="1200" b="0" i="0" kern="1200" dirty="0" smtClean="0">
                <a:solidFill>
                  <a:schemeClr val="tx1"/>
                </a:solidFill>
                <a:latin typeface="+mn-lt"/>
                <a:ea typeface="+mn-ea"/>
                <a:cs typeface="+mn-cs"/>
              </a:rPr>
              <a:t>P(</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的形式</a:t>
            </a:r>
            <a:r>
              <a:rPr lang="en-US" altLang="zh-CN" sz="1200" b="0" i="0" kern="1200" dirty="0" err="1" smtClean="0">
                <a:solidFill>
                  <a:schemeClr val="tx1"/>
                </a:solidFill>
                <a:latin typeface="+mn-lt"/>
                <a:ea typeface="+mn-ea"/>
                <a:cs typeface="+mn-cs"/>
              </a:rPr>
              <a:t>P_w</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，然后我们要求最大化，当我们将</a:t>
            </a:r>
            <a:r>
              <a:rPr lang="en-US" altLang="zh-CN" sz="1200" b="0" i="0" kern="1200" dirty="0" err="1" smtClean="0">
                <a:solidFill>
                  <a:schemeClr val="tx1"/>
                </a:solidFill>
                <a:latin typeface="+mn-lt"/>
                <a:ea typeface="+mn-ea"/>
                <a:cs typeface="+mn-cs"/>
              </a:rPr>
              <a:t>P_w</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代入上面的</a:t>
            </a:r>
            <a:r>
              <a:rPr lang="en-US" altLang="zh-CN" sz="1200" b="0" i="0" kern="1200" dirty="0" smtClean="0">
                <a:solidFill>
                  <a:schemeClr val="tx1"/>
                </a:solidFill>
                <a:latin typeface="+mn-lt"/>
                <a:ea typeface="+mn-ea"/>
                <a:cs typeface="+mn-cs"/>
              </a:rPr>
              <a:t>L(</a:t>
            </a:r>
            <a:r>
              <a:rPr lang="en-US" altLang="zh-CN" sz="1200" b="0" i="0" kern="1200" dirty="0" err="1" smtClean="0">
                <a:solidFill>
                  <a:schemeClr val="tx1"/>
                </a:solidFill>
                <a:latin typeface="+mn-lt"/>
                <a:ea typeface="+mn-ea"/>
                <a:cs typeface="+mn-cs"/>
              </a:rPr>
              <a:t>P,w</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后，经过一系列的变形推导，我们惊奇的发现我们求最大化时，实际上与我们直接求解</a:t>
            </a:r>
            <a:r>
              <a:rPr lang="en-US" altLang="zh-CN" sz="1200" b="0" i="0" kern="1200" dirty="0" err="1" smtClean="0">
                <a:solidFill>
                  <a:schemeClr val="tx1"/>
                </a:solidFill>
                <a:latin typeface="+mn-lt"/>
                <a:ea typeface="+mn-ea"/>
                <a:cs typeface="+mn-cs"/>
              </a:rPr>
              <a:t>P_w</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y|x</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关于样本数据的对数似然最大化是一样一样的。</a:t>
            </a:r>
          </a:p>
          <a:p>
            <a:r>
              <a:rPr lang="zh-CN" altLang="en-US" sz="1200" b="0" i="0" kern="1200" dirty="0" smtClean="0">
                <a:solidFill>
                  <a:schemeClr val="tx1"/>
                </a:solidFill>
                <a:latin typeface="+mn-lt"/>
                <a:ea typeface="+mn-ea"/>
                <a:cs typeface="+mn-cs"/>
              </a:rPr>
              <a:t>至此，我们发现，</a:t>
            </a:r>
            <a:r>
              <a:rPr lang="zh-CN" altLang="en-US" sz="1200" b="1" i="0" kern="1200" dirty="0" smtClean="0">
                <a:solidFill>
                  <a:schemeClr val="tx1"/>
                </a:solidFill>
                <a:latin typeface="+mn-lt"/>
                <a:ea typeface="+mn-ea"/>
                <a:cs typeface="+mn-cs"/>
              </a:rPr>
              <a:t>我们从最大熵的思想出发得出的最大熵模型，最后的最大化求解就是在求</a:t>
            </a:r>
            <a:r>
              <a:rPr lang="en-US" altLang="zh-CN" sz="1200" b="1" i="0" kern="1200" dirty="0" smtClean="0">
                <a:solidFill>
                  <a:schemeClr val="tx1"/>
                </a:solidFill>
                <a:latin typeface="+mn-lt"/>
                <a:ea typeface="+mn-ea"/>
                <a:cs typeface="+mn-cs"/>
              </a:rPr>
              <a:t>P(</a:t>
            </a:r>
            <a:r>
              <a:rPr lang="en-US" altLang="zh-CN" sz="1200" b="1" i="0" kern="1200" dirty="0" err="1" smtClean="0">
                <a:solidFill>
                  <a:schemeClr val="tx1"/>
                </a:solidFill>
                <a:latin typeface="+mn-lt"/>
                <a:ea typeface="+mn-ea"/>
                <a:cs typeface="+mn-cs"/>
              </a:rPr>
              <a:t>y|x</a:t>
            </a:r>
            <a:r>
              <a:rPr lang="en-US" altLang="zh-CN" sz="1200" b="1" i="0" kern="1200" dirty="0" smtClean="0">
                <a:solidFill>
                  <a:schemeClr val="tx1"/>
                </a:solidFill>
                <a:latin typeface="+mn-lt"/>
                <a:ea typeface="+mn-ea"/>
                <a:cs typeface="+mn-cs"/>
              </a:rPr>
              <a:t>)</a:t>
            </a:r>
            <a:r>
              <a:rPr lang="zh-CN" altLang="en-US" sz="1200" b="1" i="0" kern="1200" dirty="0" smtClean="0">
                <a:solidFill>
                  <a:schemeClr val="tx1"/>
                </a:solidFill>
                <a:latin typeface="+mn-lt"/>
                <a:ea typeface="+mn-ea"/>
                <a:cs typeface="+mn-cs"/>
              </a:rPr>
              <a:t>的对数似然最大化。逻辑回归也是在求条件概率分布关于样本数据的对数似然最大化。二者唯一的不同就是条件概率分布的表示形式不同。</a:t>
            </a:r>
            <a:endParaRPr lang="zh-CN" altLang="en-US" sz="1200" b="0" i="0" kern="1200" dirty="0" smtClean="0">
              <a:solidFill>
                <a:schemeClr val="tx1"/>
              </a:solidFill>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35</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拉普拉斯平滑</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38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mtClean="0"/>
              <a:t>信息增益</a:t>
            </a:r>
            <a:endParaRPr lang="zh-CN" altLang="en-US"/>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40</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hlinkClick r:id="rId3"/>
              </a:rPr>
              <a:t>https://zhuanlan.zhihu.com/p/46160757</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41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递推过程中，看隐藏状态，</a:t>
            </a:r>
            <a:r>
              <a:rPr lang="en-US" altLang="zh-CN" dirty="0" smtClean="0"/>
              <a:t>3 </a:t>
            </a:r>
            <a:r>
              <a:rPr lang="zh-CN" altLang="en-US" dirty="0" smtClean="0"/>
              <a:t>* </a:t>
            </a:r>
            <a:r>
              <a:rPr lang="en-US" altLang="zh-CN" dirty="0" smtClean="0"/>
              <a:t>3</a:t>
            </a:r>
            <a:r>
              <a:rPr lang="zh-CN" altLang="en-US" dirty="0" smtClean="0"/>
              <a:t>有九种情况。每种情况概率都要计算。</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8</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在更新</a:t>
            </a:r>
            <a:r>
              <a:rPr lang="en-US" altLang="zh-CN" dirty="0" err="1" smtClean="0"/>
              <a:t>thetaA</a:t>
            </a:r>
            <a:r>
              <a:rPr lang="en-US" altLang="zh-CN" dirty="0" smtClean="0"/>
              <a:t> </a:t>
            </a:r>
            <a:r>
              <a:rPr lang="zh-CN" altLang="en-US" dirty="0" smtClean="0"/>
              <a:t>和 </a:t>
            </a:r>
            <a:r>
              <a:rPr lang="en-US" altLang="zh-CN" dirty="0" err="1" smtClean="0"/>
              <a:t>thetaB</a:t>
            </a:r>
            <a:r>
              <a:rPr lang="zh-CN" altLang="en-US" dirty="0" smtClean="0"/>
              <a:t>的时候，没有用</a:t>
            </a:r>
            <a:r>
              <a:rPr lang="en-US" altLang="zh-CN" dirty="0" smtClean="0"/>
              <a:t>Q</a:t>
            </a:r>
            <a:r>
              <a:rPr lang="zh-CN" altLang="en-US" dirty="0" smtClean="0"/>
              <a:t>函数的极大似然估计，而是用了最简单的数数的方法。</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42</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t>L</a:t>
            </a:r>
            <a:r>
              <a:rPr lang="zh-CN" altLang="en-US" dirty="0" smtClean="0"/>
              <a:t>函数：选择隐藏状态</a:t>
            </a:r>
            <a:r>
              <a:rPr lang="en-US" altLang="zh-CN" dirty="0" smtClean="0"/>
              <a:t>z</a:t>
            </a:r>
            <a:r>
              <a:rPr lang="zh-CN" altLang="en-US" dirty="0" smtClean="0"/>
              <a:t>的概率 乘以 隐藏状态为</a:t>
            </a:r>
            <a:r>
              <a:rPr lang="en-US" altLang="zh-CN" dirty="0" smtClean="0"/>
              <a:t>z</a:t>
            </a:r>
            <a:r>
              <a:rPr lang="zh-CN" altLang="en-US" dirty="0" smtClean="0"/>
              <a:t>并且观测状态为</a:t>
            </a:r>
            <a:r>
              <a:rPr lang="en-US" altLang="zh-CN" dirty="0" smtClean="0"/>
              <a:t>x</a:t>
            </a:r>
            <a:r>
              <a:rPr lang="zh-CN" altLang="en-US" dirty="0" smtClean="0"/>
              <a:t>的概率</a:t>
            </a:r>
            <a:endParaRPr lang="en-US" altLang="zh-CN" dirty="0" smtClean="0"/>
          </a:p>
          <a:p>
            <a:r>
              <a:rPr lang="zh-CN" altLang="en-US" dirty="0" smtClean="0"/>
              <a:t>然后使用极大似然（拉格朗日乘数法），更新</a:t>
            </a:r>
            <a:r>
              <a:rPr lang="en-US" altLang="zh-CN" dirty="0" smtClean="0"/>
              <a:t>theta</a:t>
            </a:r>
            <a:r>
              <a:rPr lang="zh-CN" altLang="en-US" smtClean="0"/>
              <a:t>。</a:t>
            </a:r>
            <a:endParaRPr lang="zh-CN" altLang="en-US"/>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43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集成学习的一部分。</a:t>
            </a:r>
            <a:endParaRPr lang="en-US" altLang="zh-CN" dirty="0" smtClean="0"/>
          </a:p>
          <a:p>
            <a:r>
              <a:rPr lang="en-US" altLang="zh-CN" sz="1200" b="0" i="0" kern="1200" dirty="0" smtClean="0">
                <a:solidFill>
                  <a:schemeClr val="tx1"/>
                </a:solidFill>
                <a:latin typeface="+mn-lt"/>
                <a:ea typeface="+mn-ea"/>
                <a:cs typeface="+mn-cs"/>
              </a:rPr>
              <a:t>Boosting</a:t>
            </a:r>
            <a:r>
              <a:rPr lang="zh-CN" altLang="en-US" sz="1200" b="0" i="0" kern="1200" dirty="0" smtClean="0">
                <a:solidFill>
                  <a:schemeClr val="tx1"/>
                </a:solidFill>
                <a:latin typeface="+mn-lt"/>
                <a:ea typeface="+mn-ea"/>
                <a:cs typeface="+mn-cs"/>
              </a:rPr>
              <a:t>系列算法里最著名算法主要有</a:t>
            </a:r>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算法和提升树</a:t>
            </a:r>
            <a:r>
              <a:rPr lang="en-US" altLang="zh-CN" sz="1200" b="0" i="0" kern="1200" dirty="0" smtClean="0">
                <a:solidFill>
                  <a:schemeClr val="tx1"/>
                </a:solidFill>
                <a:latin typeface="+mn-lt"/>
                <a:ea typeface="+mn-ea"/>
                <a:cs typeface="+mn-cs"/>
              </a:rPr>
              <a:t>(boosting tree)</a:t>
            </a:r>
            <a:r>
              <a:rPr lang="zh-CN" altLang="en-US" sz="1200" b="0" i="0" kern="1200" dirty="0" smtClean="0">
                <a:solidFill>
                  <a:schemeClr val="tx1"/>
                </a:solidFill>
                <a:latin typeface="+mn-lt"/>
                <a:ea typeface="+mn-ea"/>
                <a:cs typeface="+mn-cs"/>
              </a:rPr>
              <a:t>系列算法。提升树系列算法里面应用最广泛的是梯度提升树</a:t>
            </a:r>
            <a:r>
              <a:rPr lang="en-US" altLang="zh-CN" sz="1200" b="0" i="0" kern="1200" dirty="0" smtClean="0">
                <a:solidFill>
                  <a:schemeClr val="tx1"/>
                </a:solidFill>
                <a:latin typeface="+mn-lt"/>
                <a:ea typeface="+mn-ea"/>
                <a:cs typeface="+mn-cs"/>
              </a:rPr>
              <a:t>(Gradient Boosting Tree)</a:t>
            </a:r>
            <a:r>
              <a:rPr lang="zh-CN" altLang="en-US" sz="1200" b="0" i="0" kern="1200" dirty="0" smtClean="0">
                <a:solidFill>
                  <a:schemeClr val="tx1"/>
                </a:solidFill>
                <a:latin typeface="+mn-lt"/>
                <a:ea typeface="+mn-ea"/>
                <a:cs typeface="+mn-cs"/>
              </a:rPr>
              <a:t>。</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是采样。</a:t>
            </a:r>
            <a:r>
              <a:rPr lang="en-US" altLang="zh-CN" sz="1200" b="0" i="0" kern="1200" dirty="0" smtClean="0">
                <a:solidFill>
                  <a:schemeClr val="tx1"/>
                </a:solidFill>
                <a:latin typeface="+mn-lt"/>
                <a:ea typeface="+mn-ea"/>
                <a:cs typeface="+mn-cs"/>
              </a:rPr>
              <a:t>boost</a:t>
            </a:r>
            <a:r>
              <a:rPr lang="zh-CN" altLang="en-US" sz="1200" b="0" i="0" kern="1200" dirty="0" smtClean="0">
                <a:solidFill>
                  <a:schemeClr val="tx1"/>
                </a:solidFill>
                <a:latin typeface="+mn-lt"/>
                <a:ea typeface="+mn-ea"/>
                <a:cs typeface="+mn-cs"/>
              </a:rPr>
              <a:t>是赋予权重。</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a:t>
            </a:r>
            <a:r>
              <a:rPr lang="en-US" altLang="zh-CN" sz="1200" b="0" i="0" kern="1200" dirty="0" smtClean="0">
                <a:solidFill>
                  <a:schemeClr val="tx1"/>
                </a:solidFill>
                <a:latin typeface="+mn-lt"/>
                <a:ea typeface="+mn-ea"/>
                <a:cs typeface="+mn-cs"/>
              </a:rPr>
              <a:t>d e a</a:t>
            </a:r>
            <a:r>
              <a:rPr lang="zh-CN" altLang="en-US" sz="1200" b="0" i="0" kern="1200" dirty="0" smtClean="0">
                <a:solidFill>
                  <a:schemeClr val="tx1"/>
                </a:solidFill>
                <a:latin typeface="+mn-lt"/>
                <a:ea typeface="+mn-ea"/>
                <a:cs typeface="+mn-cs"/>
              </a:rPr>
              <a:t>三个量，每轮构建一个</a:t>
            </a:r>
            <a:r>
              <a:rPr lang="en-US" altLang="zh-CN" sz="1200" b="0" i="0" kern="1200" dirty="0" smtClean="0">
                <a:solidFill>
                  <a:schemeClr val="tx1"/>
                </a:solidFill>
                <a:latin typeface="+mn-lt"/>
                <a:ea typeface="+mn-ea"/>
                <a:cs typeface="+mn-cs"/>
              </a:rPr>
              <a:t>cart</a:t>
            </a:r>
            <a:r>
              <a:rPr lang="zh-CN" altLang="en-US" sz="1200" b="0" i="0" kern="1200" dirty="0" smtClean="0">
                <a:solidFill>
                  <a:schemeClr val="tx1"/>
                </a:solidFill>
                <a:latin typeface="+mn-lt"/>
                <a:ea typeface="+mn-ea"/>
                <a:cs typeface="+mn-cs"/>
              </a:rPr>
              <a:t>树，然后更新</a:t>
            </a:r>
            <a:r>
              <a:rPr lang="en-US" altLang="zh-CN" sz="1200" b="0" i="0" kern="1200" dirty="0" smtClean="0">
                <a:solidFill>
                  <a:schemeClr val="tx1"/>
                </a:solidFill>
                <a:latin typeface="+mn-lt"/>
                <a:ea typeface="+mn-ea"/>
                <a:cs typeface="+mn-cs"/>
              </a:rPr>
              <a:t>d e a</a:t>
            </a:r>
            <a:r>
              <a:rPr lang="zh-CN" altLang="en-US" sz="1200" b="0" i="0" kern="1200" dirty="0" smtClean="0">
                <a:solidFill>
                  <a:schemeClr val="tx1"/>
                </a:solidFill>
                <a:latin typeface="+mn-lt"/>
                <a:ea typeface="+mn-ea"/>
                <a:cs typeface="+mn-cs"/>
              </a:rPr>
              <a:t>。最后的结果，是按权重投票。</a:t>
            </a:r>
            <a:endParaRPr lang="en-US" altLang="zh-CN" sz="1200" b="0" i="0" kern="1200" dirty="0" smtClean="0">
              <a:solidFill>
                <a:schemeClr val="tx1"/>
              </a:solidFill>
              <a:latin typeface="+mn-lt"/>
              <a:ea typeface="+mn-ea"/>
              <a:cs typeface="+mn-cs"/>
            </a:endParaRPr>
          </a:p>
          <a:p>
            <a:r>
              <a:rPr lang="zh-CN" altLang="en-US" sz="1200" b="1" i="0" kern="1200" dirty="0" smtClean="0">
                <a:solidFill>
                  <a:srgbClr val="FF0000"/>
                </a:solidFill>
                <a:latin typeface="+mn-lt"/>
                <a:ea typeface="+mn-ea"/>
                <a:cs typeface="+mn-cs"/>
              </a:rPr>
              <a:t>提升树：拟合的是残差。（一个人</a:t>
            </a:r>
            <a:r>
              <a:rPr lang="en-US" altLang="zh-CN" sz="1200" b="1" i="0" kern="1200" dirty="0" smtClean="0">
                <a:solidFill>
                  <a:srgbClr val="FF0000"/>
                </a:solidFill>
                <a:latin typeface="+mn-lt"/>
                <a:ea typeface="+mn-ea"/>
                <a:cs typeface="+mn-cs"/>
              </a:rPr>
              <a:t>30</a:t>
            </a:r>
            <a:r>
              <a:rPr lang="zh-CN" altLang="en-US" sz="1200" b="1" i="0" kern="1200" dirty="0" smtClean="0">
                <a:solidFill>
                  <a:srgbClr val="FF0000"/>
                </a:solidFill>
                <a:latin typeface="+mn-lt"/>
                <a:ea typeface="+mn-ea"/>
                <a:cs typeface="+mn-cs"/>
              </a:rPr>
              <a:t>岁，第一次拟合</a:t>
            </a:r>
            <a:r>
              <a:rPr lang="en-US" altLang="zh-CN" sz="1200" b="1" i="0" kern="1200" dirty="0" smtClean="0">
                <a:solidFill>
                  <a:srgbClr val="FF0000"/>
                </a:solidFill>
                <a:latin typeface="+mn-lt"/>
                <a:ea typeface="+mn-ea"/>
                <a:cs typeface="+mn-cs"/>
              </a:rPr>
              <a:t>20</a:t>
            </a:r>
            <a:r>
              <a:rPr lang="zh-CN" altLang="en-US" sz="1200" b="1" i="0" kern="1200" dirty="0" smtClean="0">
                <a:solidFill>
                  <a:srgbClr val="FF0000"/>
                </a:solidFill>
                <a:latin typeface="+mn-lt"/>
                <a:ea typeface="+mn-ea"/>
                <a:cs typeface="+mn-cs"/>
              </a:rPr>
              <a:t>岁，第二次拟合剩下的</a:t>
            </a:r>
            <a:r>
              <a:rPr lang="en-US" altLang="zh-CN" sz="1200" b="1" i="0" kern="1200" dirty="0" smtClean="0">
                <a:solidFill>
                  <a:srgbClr val="FF0000"/>
                </a:solidFill>
                <a:latin typeface="+mn-lt"/>
                <a:ea typeface="+mn-ea"/>
                <a:cs typeface="+mn-cs"/>
              </a:rPr>
              <a:t>10</a:t>
            </a:r>
            <a:r>
              <a:rPr lang="zh-CN" altLang="en-US" sz="1200" b="1" i="0" kern="1200" dirty="0" smtClean="0">
                <a:solidFill>
                  <a:srgbClr val="FF0000"/>
                </a:solidFill>
                <a:latin typeface="+mn-lt"/>
                <a:ea typeface="+mn-ea"/>
                <a:cs typeface="+mn-cs"/>
              </a:rPr>
              <a:t>岁，比如拟合</a:t>
            </a:r>
            <a:r>
              <a:rPr lang="en-US" altLang="zh-CN" sz="1200" b="1" i="0" kern="1200" dirty="0" smtClean="0">
                <a:solidFill>
                  <a:srgbClr val="FF0000"/>
                </a:solidFill>
                <a:latin typeface="+mn-lt"/>
                <a:ea typeface="+mn-ea"/>
                <a:cs typeface="+mn-cs"/>
              </a:rPr>
              <a:t>6</a:t>
            </a:r>
            <a:r>
              <a:rPr lang="zh-CN" altLang="en-US" sz="1200" b="1" i="0" kern="1200" dirty="0" smtClean="0">
                <a:solidFill>
                  <a:srgbClr val="FF0000"/>
                </a:solidFill>
                <a:latin typeface="+mn-lt"/>
                <a:ea typeface="+mn-ea"/>
                <a:cs typeface="+mn-cs"/>
              </a:rPr>
              <a:t>，第三次拟合剩下的</a:t>
            </a:r>
            <a:r>
              <a:rPr lang="en-US" altLang="zh-CN" sz="1200" b="1" i="0" kern="1200" dirty="0" smtClean="0">
                <a:solidFill>
                  <a:srgbClr val="FF0000"/>
                </a:solidFill>
                <a:latin typeface="+mn-lt"/>
                <a:ea typeface="+mn-ea"/>
                <a:cs typeface="+mn-cs"/>
              </a:rPr>
              <a:t>4</a:t>
            </a:r>
            <a:r>
              <a:rPr lang="zh-CN" altLang="en-US" sz="1200" b="1" i="0" kern="1200" dirty="0" smtClean="0">
                <a:solidFill>
                  <a:srgbClr val="FF0000"/>
                </a:solidFill>
                <a:latin typeface="+mn-lt"/>
                <a:ea typeface="+mn-ea"/>
                <a:cs typeface="+mn-cs"/>
              </a:rPr>
              <a:t>岁）</a:t>
            </a:r>
            <a:endParaRPr lang="en-US" altLang="zh-CN" sz="1200" b="1" i="0" kern="1200" dirty="0" smtClean="0">
              <a:solidFill>
                <a:srgbClr val="FF0000"/>
              </a:solidFill>
              <a:latin typeface="+mn-lt"/>
              <a:ea typeface="+mn-ea"/>
              <a:cs typeface="+mn-cs"/>
            </a:endParaRPr>
          </a:p>
          <a:p>
            <a:r>
              <a:rPr lang="en-US" altLang="zh-CN" sz="1200" b="1" i="0" kern="1200" dirty="0" smtClean="0">
                <a:solidFill>
                  <a:srgbClr val="FF0000"/>
                </a:solidFill>
                <a:latin typeface="+mn-lt"/>
                <a:ea typeface="+mn-ea"/>
                <a:cs typeface="+mn-cs"/>
              </a:rPr>
              <a:t>	</a:t>
            </a:r>
            <a:r>
              <a:rPr lang="zh-CN" altLang="en-US" sz="1200" b="0" i="0" kern="1200" dirty="0" smtClean="0">
                <a:solidFill>
                  <a:schemeClr val="tx1"/>
                </a:solidFill>
                <a:latin typeface="+mn-lt"/>
                <a:ea typeface="+mn-ea"/>
                <a:cs typeface="+mn-cs"/>
              </a:rPr>
              <a:t>回归提升树里面，最后的</a:t>
            </a:r>
            <a:r>
              <a:rPr lang="en-US" altLang="zh-CN" sz="1200" b="0" i="0" kern="1200" dirty="0" smtClean="0">
                <a:solidFill>
                  <a:schemeClr val="tx1"/>
                </a:solidFill>
                <a:latin typeface="+mn-lt"/>
                <a:ea typeface="+mn-ea"/>
                <a:cs typeface="+mn-cs"/>
              </a:rPr>
              <a:t>f(x)</a:t>
            </a:r>
            <a:r>
              <a:rPr lang="zh-CN" altLang="en-US" sz="1200" b="0" i="0" kern="1200" dirty="0" smtClean="0">
                <a:solidFill>
                  <a:schemeClr val="tx1"/>
                </a:solidFill>
                <a:latin typeface="+mn-lt"/>
                <a:ea typeface="+mn-ea"/>
                <a:cs typeface="+mn-cs"/>
              </a:rPr>
              <a:t>是分多段函数。每段的结果是该叶节点的平均值。</a:t>
            </a:r>
            <a:endParaRPr lang="en-US" altLang="zh-CN" sz="1200" b="0" i="0" kern="1200" dirty="0" smtClean="0">
              <a:solidFill>
                <a:schemeClr val="tx1"/>
              </a:solidFill>
              <a:latin typeface="+mn-lt"/>
              <a:ea typeface="+mn-ea"/>
              <a:cs typeface="+mn-cs"/>
            </a:endParaRPr>
          </a:p>
          <a:p>
            <a:endParaRPr lang="en-US" altLang="zh-CN" sz="1200" b="0" i="0" kern="1200" dirty="0" smtClean="0">
              <a:solidFill>
                <a:schemeClr val="tx1"/>
              </a:solidFill>
              <a:latin typeface="+mn-lt"/>
              <a:ea typeface="+mn-ea"/>
              <a:cs typeface="+mn-cs"/>
            </a:endParaRPr>
          </a:p>
          <a:p>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特点是每次迭代一个弱分类器，每次迭代中，提高上一轮被分错类数据的权值，降低被分类正确数据的权值。最后</a:t>
            </a:r>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将基本分类器的线性组合作为强分类器，按权重投票。</a:t>
            </a:r>
            <a:endParaRPr lang="en-US" altLang="zh-CN" sz="1200" b="0" i="0" kern="1200" dirty="0" smtClean="0">
              <a:solidFill>
                <a:schemeClr val="tx1"/>
              </a:solidFill>
              <a:latin typeface="+mn-lt"/>
              <a:ea typeface="+mn-ea"/>
              <a:cs typeface="+mn-cs"/>
            </a:endParaRPr>
          </a:p>
          <a:p>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每次迭代减少在训练数据集上的分类误差率。</a:t>
            </a:r>
            <a:endParaRPr lang="en-US" altLang="zh-CN" sz="1200" b="0" i="0" kern="1200" dirty="0" smtClean="0">
              <a:solidFill>
                <a:schemeClr val="tx1"/>
              </a:solidFill>
              <a:latin typeface="+mn-lt"/>
              <a:ea typeface="+mn-ea"/>
              <a:cs typeface="+mn-cs"/>
            </a:endParaRPr>
          </a:p>
          <a:p>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可以看作前向分步算法的一个实现，模型是加法模型，损失函数是指数损失，算法是前向分步算法。</a:t>
            </a:r>
            <a:endParaRPr lang="en-US" altLang="zh-CN" sz="1200" b="0" i="0" kern="1200" dirty="0" smtClean="0">
              <a:solidFill>
                <a:schemeClr val="tx1"/>
              </a:solidFill>
              <a:latin typeface="+mn-lt"/>
              <a:ea typeface="+mn-ea"/>
              <a:cs typeface="+mn-cs"/>
            </a:endParaRPr>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权重</a:t>
            </a:r>
            <a:r>
              <a:rPr lang="en-US" altLang="zh-CN" dirty="0" smtClean="0"/>
              <a:t>D(</a:t>
            </a:r>
            <a:r>
              <a:rPr lang="en-US" altLang="zh-CN" dirty="0" err="1" smtClean="0"/>
              <a:t>i</a:t>
            </a:r>
            <a:r>
              <a:rPr lang="en-US" altLang="zh-CN" dirty="0" smtClean="0"/>
              <a:t>)</a:t>
            </a:r>
            <a:r>
              <a:rPr lang="zh-CN" altLang="en-US" dirty="0" smtClean="0"/>
              <a:t>是</a:t>
            </a:r>
            <a:r>
              <a:rPr lang="en-US" altLang="zh-CN" dirty="0" smtClean="0"/>
              <a:t>sample</a:t>
            </a:r>
            <a:r>
              <a:rPr lang="zh-CN" altLang="en-US" dirty="0" smtClean="0"/>
              <a:t>出训练集用的。</a:t>
            </a:r>
            <a:endParaRPr lang="en-US" altLang="zh-CN" dirty="0" smtClean="0"/>
          </a:p>
          <a:p>
            <a:r>
              <a:rPr lang="en-US" altLang="zh-CN" dirty="0" smtClean="0"/>
              <a:t>e1</a:t>
            </a:r>
            <a:r>
              <a:rPr lang="zh-CN" altLang="en-US" dirty="0" smtClean="0"/>
              <a:t>是该弱学习器分类的误差率</a:t>
            </a:r>
            <a:endParaRPr lang="en-US" altLang="zh-CN" dirty="0" smtClean="0"/>
          </a:p>
          <a:p>
            <a:r>
              <a:rPr lang="en-US" altLang="zh-CN" dirty="0" smtClean="0"/>
              <a:t>a1</a:t>
            </a:r>
            <a:r>
              <a:rPr lang="zh-CN" altLang="en-US" dirty="0" smtClean="0"/>
              <a:t>是该弱学习器判别结果在对强学习器的贡献程度。</a:t>
            </a:r>
            <a:endParaRPr lang="en-US" altLang="zh-CN" dirty="0" smtClean="0"/>
          </a:p>
          <a:p>
            <a:endParaRPr lang="en-US" altLang="zh-CN" dirty="0" smtClean="0"/>
          </a:p>
          <a:p>
            <a:r>
              <a:rPr lang="zh-CN" altLang="en-US" b="1" dirty="0" smtClean="0"/>
              <a:t>如何计算</a:t>
            </a:r>
            <a:r>
              <a:rPr lang="en-US" altLang="zh-CN" b="1" dirty="0" smtClean="0"/>
              <a:t>e</a:t>
            </a:r>
          </a:p>
          <a:p>
            <a:r>
              <a:rPr lang="zh-CN" altLang="en-US" b="1" dirty="0" smtClean="0"/>
              <a:t>如何得到</a:t>
            </a:r>
            <a:r>
              <a:rPr lang="en-US" altLang="zh-CN" b="1" dirty="0" smtClean="0"/>
              <a:t>a</a:t>
            </a:r>
          </a:p>
          <a:p>
            <a:r>
              <a:rPr lang="zh-CN" altLang="en-US" b="1" dirty="0" smtClean="0"/>
              <a:t>如何更新</a:t>
            </a:r>
            <a:r>
              <a:rPr lang="en-US" altLang="zh-CN" b="1" dirty="0" smtClean="0"/>
              <a:t>d</a:t>
            </a:r>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11</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b="1" i="0" kern="1200" dirty="0" smtClean="0">
                <a:solidFill>
                  <a:schemeClr val="tx1"/>
                </a:solidFill>
                <a:latin typeface="+mn-lt"/>
                <a:ea typeface="+mn-ea"/>
                <a:cs typeface="+mn-cs"/>
              </a:rPr>
              <a:t>I(Gk(xi)≠</a:t>
            </a:r>
            <a:r>
              <a:rPr lang="en-US" altLang="zh-CN" sz="1200" b="1" i="0" kern="1200" dirty="0" err="1" smtClean="0">
                <a:solidFill>
                  <a:schemeClr val="tx1"/>
                </a:solidFill>
                <a:latin typeface="+mn-lt"/>
                <a:ea typeface="+mn-ea"/>
                <a:cs typeface="+mn-cs"/>
              </a:rPr>
              <a:t>yi</a:t>
            </a:r>
            <a:r>
              <a:rPr lang="en-US" altLang="zh-CN" sz="1200" b="1"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的理解：</a:t>
            </a:r>
            <a:r>
              <a:rPr lang="en-US" altLang="zh-CN" sz="1200" b="0" i="0" kern="1200" dirty="0" smtClean="0">
                <a:solidFill>
                  <a:schemeClr val="tx1"/>
                </a:solidFill>
                <a:latin typeface="+mn-lt"/>
                <a:ea typeface="+mn-ea"/>
                <a:cs typeface="+mn-cs"/>
              </a:rPr>
              <a:t> </a:t>
            </a:r>
            <a:r>
              <a:rPr lang="en-US" altLang="zh-CN" sz="1200" b="0" i="0" u="none" strike="noStrike" kern="1200" dirty="0" smtClean="0">
                <a:solidFill>
                  <a:schemeClr val="tx1"/>
                </a:solidFill>
                <a:latin typeface="+mn-lt"/>
                <a:ea typeface="+mn-ea"/>
                <a:cs typeface="+mn-cs"/>
              </a:rPr>
              <a:t>Gk(xi)≠</a:t>
            </a:r>
            <a:r>
              <a:rPr lang="en-US" altLang="zh-CN" sz="1200" b="0" i="0" u="none" strike="noStrike" kern="1200" dirty="0" err="1" smtClean="0">
                <a:solidFill>
                  <a:schemeClr val="tx1"/>
                </a:solidFill>
                <a:latin typeface="+mn-lt"/>
                <a:ea typeface="+mn-ea"/>
                <a:cs typeface="+mn-cs"/>
              </a:rPr>
              <a:t>yiGk</a:t>
            </a:r>
            <a:r>
              <a:rPr lang="en-US" altLang="zh-CN" sz="1200" b="0" i="0" u="none" strike="noStrike" kern="1200" dirty="0" smtClean="0">
                <a:solidFill>
                  <a:schemeClr val="tx1"/>
                </a:solidFill>
                <a:latin typeface="+mn-lt"/>
                <a:ea typeface="+mn-ea"/>
                <a:cs typeface="+mn-cs"/>
              </a:rPr>
              <a:t>(xi)≠</a:t>
            </a:r>
            <a:r>
              <a:rPr lang="en-US" altLang="zh-CN" sz="1200" b="0" i="0" u="none" strike="noStrike" kern="1200" dirty="0" err="1" smtClean="0">
                <a:solidFill>
                  <a:schemeClr val="tx1"/>
                </a:solidFill>
                <a:latin typeface="+mn-lt"/>
                <a:ea typeface="+mn-ea"/>
                <a:cs typeface="+mn-cs"/>
              </a:rPr>
              <a:t>yi</a:t>
            </a:r>
            <a:r>
              <a:rPr lang="zh-CN" altLang="en-US" sz="1200" b="0" i="0" kern="1200" dirty="0" smtClean="0">
                <a:solidFill>
                  <a:schemeClr val="tx1"/>
                </a:solidFill>
                <a:latin typeface="+mn-lt"/>
                <a:ea typeface="+mn-ea"/>
                <a:cs typeface="+mn-cs"/>
              </a:rPr>
              <a:t>时</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有</a:t>
            </a:r>
            <a:r>
              <a:rPr lang="en-US" altLang="zh-CN" sz="1200" b="0" i="0" u="none" strike="noStrike" kern="1200" dirty="0" smtClean="0">
                <a:solidFill>
                  <a:schemeClr val="tx1"/>
                </a:solidFill>
                <a:latin typeface="+mn-lt"/>
                <a:ea typeface="+mn-ea"/>
                <a:cs typeface="+mn-cs"/>
              </a:rPr>
              <a:t>I(Gk(xi)≠</a:t>
            </a:r>
            <a:r>
              <a:rPr lang="en-US" altLang="zh-CN" sz="1200" b="0" i="0" u="none" strike="noStrike" kern="1200" dirty="0" err="1" smtClean="0">
                <a:solidFill>
                  <a:schemeClr val="tx1"/>
                </a:solidFill>
                <a:latin typeface="+mn-lt"/>
                <a:ea typeface="+mn-ea"/>
                <a:cs typeface="+mn-cs"/>
              </a:rPr>
              <a:t>yi</a:t>
            </a:r>
            <a:r>
              <a:rPr lang="en-US" altLang="zh-CN" sz="1200" b="0" i="0" u="none" strike="noStrike" kern="1200" dirty="0" smtClean="0">
                <a:solidFill>
                  <a:schemeClr val="tx1"/>
                </a:solidFill>
                <a:latin typeface="+mn-lt"/>
                <a:ea typeface="+mn-ea"/>
                <a:cs typeface="+mn-cs"/>
              </a:rPr>
              <a:t>)=1I(Gk(xi)≠</a:t>
            </a:r>
            <a:r>
              <a:rPr lang="en-US" altLang="zh-CN" sz="1200" b="0" i="0" u="none" strike="noStrike" kern="1200" dirty="0" err="1" smtClean="0">
                <a:solidFill>
                  <a:schemeClr val="tx1"/>
                </a:solidFill>
                <a:latin typeface="+mn-lt"/>
                <a:ea typeface="+mn-ea"/>
                <a:cs typeface="+mn-cs"/>
              </a:rPr>
              <a:t>yi</a:t>
            </a:r>
            <a:r>
              <a:rPr lang="en-US" altLang="zh-CN" sz="1200" b="0" i="0" u="none" strike="noStrike" kern="1200" dirty="0" smtClean="0">
                <a:solidFill>
                  <a:schemeClr val="tx1"/>
                </a:solidFill>
                <a:latin typeface="+mn-lt"/>
                <a:ea typeface="+mn-ea"/>
                <a:cs typeface="+mn-cs"/>
              </a:rPr>
              <a:t>)=1</a:t>
            </a:r>
            <a:r>
              <a:rPr lang="en-US" altLang="zh-CN" dirty="0" smtClean="0"/>
              <a:t/>
            </a:r>
            <a:br>
              <a:rPr lang="en-US" altLang="zh-CN" dirty="0" smtClean="0"/>
            </a:br>
            <a:r>
              <a:rPr lang="zh-CN" altLang="en-US" sz="1200" b="0" i="0" kern="1200" dirty="0" smtClean="0">
                <a:solidFill>
                  <a:schemeClr val="tx1"/>
                </a:solidFill>
                <a:latin typeface="+mn-lt"/>
                <a:ea typeface="+mn-ea"/>
                <a:cs typeface="+mn-cs"/>
              </a:rPr>
              <a:t>同理我们有：</a:t>
            </a:r>
            <a:r>
              <a:rPr lang="en-US" altLang="zh-CN" sz="1200" b="0" i="0" u="none" strike="noStrike" kern="1200" dirty="0" smtClean="0">
                <a:solidFill>
                  <a:schemeClr val="tx1"/>
                </a:solidFill>
                <a:latin typeface="+mn-lt"/>
                <a:ea typeface="+mn-ea"/>
                <a:cs typeface="+mn-cs"/>
              </a:rPr>
              <a:t>I(Gk(xi)=</a:t>
            </a:r>
            <a:r>
              <a:rPr lang="en-US" altLang="zh-CN" sz="1200" b="0" i="0" u="none" strike="noStrike" kern="1200" dirty="0" err="1" smtClean="0">
                <a:solidFill>
                  <a:schemeClr val="tx1"/>
                </a:solidFill>
                <a:latin typeface="+mn-lt"/>
                <a:ea typeface="+mn-ea"/>
                <a:cs typeface="+mn-cs"/>
              </a:rPr>
              <a:t>yi</a:t>
            </a:r>
            <a:r>
              <a:rPr lang="en-US" altLang="zh-CN" sz="1200" b="0" i="0" u="none" strike="noStrike" kern="1200" dirty="0" smtClean="0">
                <a:solidFill>
                  <a:schemeClr val="tx1"/>
                </a:solidFill>
                <a:latin typeface="+mn-lt"/>
                <a:ea typeface="+mn-ea"/>
                <a:cs typeface="+mn-cs"/>
              </a:rPr>
              <a:t>)=0</a:t>
            </a:r>
            <a:r>
              <a:rPr lang="en-US" altLang="zh-CN" dirty="0" smtClean="0"/>
              <a:t/>
            </a:r>
            <a:br>
              <a:rPr lang="en-US" altLang="zh-CN" dirty="0" smtClean="0"/>
            </a:br>
            <a:endParaRPr lang="en-US" altLang="zh-CN" dirty="0" smtClean="0"/>
          </a:p>
          <a:p>
            <a:r>
              <a:rPr lang="en-US" altLang="zh-CN" dirty="0" smtClean="0">
                <a:hlinkClick r:id="rId3"/>
              </a:rPr>
              <a:t>https://www.cnblogs.com/pinard/p/6133937.html</a:t>
            </a:r>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12</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需要注意：</a:t>
            </a:r>
            <a:endParaRPr lang="en-US" altLang="zh-CN" dirty="0" smtClean="0"/>
          </a:p>
          <a:p>
            <a:r>
              <a:rPr lang="en-US" altLang="zh-CN" sz="1600" b="1" dirty="0" err="1" smtClean="0"/>
              <a:t>e</a:t>
            </a:r>
            <a:r>
              <a:rPr lang="en-US" altLang="zh-CN" dirty="0" err="1" smtClean="0"/>
              <a:t>m</a:t>
            </a:r>
            <a:r>
              <a:rPr lang="en-US" altLang="zh-CN" dirty="0" smtClean="0"/>
              <a:t> = sum</a:t>
            </a:r>
            <a:r>
              <a:rPr lang="zh-CN" altLang="en-US" dirty="0" smtClean="0"/>
              <a:t>（</a:t>
            </a:r>
            <a:r>
              <a:rPr lang="en-US" altLang="zh-CN" sz="1600" b="1" dirty="0" err="1" smtClean="0"/>
              <a:t>w</a:t>
            </a:r>
            <a:r>
              <a:rPr lang="en-US" altLang="zh-CN" dirty="0" err="1" smtClean="0"/>
              <a:t>mi</a:t>
            </a:r>
            <a:r>
              <a:rPr lang="en-US" altLang="zh-CN" baseline="0" dirty="0" smtClean="0"/>
              <a:t> </a:t>
            </a:r>
            <a:r>
              <a:rPr lang="zh-CN" altLang="en-US" baseline="0" dirty="0" smtClean="0"/>
              <a:t>* </a:t>
            </a:r>
            <a:r>
              <a:rPr lang="en-US" altLang="zh-CN" baseline="0" dirty="0" smtClean="0"/>
              <a:t>I</a:t>
            </a:r>
            <a:r>
              <a:rPr lang="zh-CN" altLang="en-US" baseline="0" dirty="0" smtClean="0"/>
              <a:t>（</a:t>
            </a:r>
            <a:r>
              <a:rPr lang="en-US" altLang="zh-CN" baseline="0" dirty="0" smtClean="0"/>
              <a:t>Gm</a:t>
            </a:r>
            <a:r>
              <a:rPr lang="zh-CN" altLang="en-US" baseline="0" dirty="0" smtClean="0"/>
              <a:t>（</a:t>
            </a:r>
            <a:r>
              <a:rPr lang="en-US" altLang="zh-CN" b="1" baseline="0" dirty="0" smtClean="0"/>
              <a:t>x</a:t>
            </a:r>
            <a:r>
              <a:rPr lang="en-US" altLang="zh-CN" baseline="0" dirty="0" smtClean="0"/>
              <a:t>i</a:t>
            </a:r>
            <a:r>
              <a:rPr lang="zh-CN" altLang="en-US" baseline="0" dirty="0" smtClean="0"/>
              <a:t>）</a:t>
            </a:r>
            <a:r>
              <a:rPr lang="en-US" altLang="zh-CN" baseline="0" dirty="0" smtClean="0"/>
              <a:t>!=</a:t>
            </a:r>
            <a:r>
              <a:rPr lang="en-US" altLang="zh-CN" b="1" baseline="0" dirty="0" err="1" smtClean="0"/>
              <a:t>y</a:t>
            </a:r>
            <a:r>
              <a:rPr lang="en-US" altLang="zh-CN" baseline="0" dirty="0" err="1" smtClean="0"/>
              <a:t>i</a:t>
            </a:r>
            <a:r>
              <a:rPr lang="zh-CN" altLang="en-US" baseline="0" dirty="0" smtClean="0"/>
              <a:t>））</a:t>
            </a:r>
            <a:endParaRPr lang="en-US" altLang="zh-CN" baseline="0" dirty="0" smtClean="0"/>
          </a:p>
          <a:p>
            <a:r>
              <a:rPr lang="zh-CN" altLang="en-US" baseline="0" dirty="0" smtClean="0"/>
              <a:t>误差率只是对分类错的点的概率求和。</a:t>
            </a:r>
            <a:endParaRPr lang="en-US" altLang="zh-CN" baseline="0" dirty="0" smtClean="0"/>
          </a:p>
          <a:p>
            <a:endParaRPr lang="en-US" altLang="zh-CN" baseline="0" dirty="0" smtClean="0"/>
          </a:p>
          <a:p>
            <a:r>
              <a:rPr lang="en-US" altLang="zh-CN" baseline="0" dirty="0" err="1" smtClean="0"/>
              <a:t>adaboost</a:t>
            </a:r>
            <a:r>
              <a:rPr lang="zh-CN" altLang="en-US" baseline="0" dirty="0" smtClean="0"/>
              <a:t>也可以认为是前向分步加法的特例：由基本分类器组成的加法模型，损失函数是指数函数。</a:t>
            </a:r>
            <a:endParaRPr lang="en-US" altLang="zh-CN" baseline="0" dirty="0" smtClean="0"/>
          </a:p>
          <a:p>
            <a:endParaRPr lang="en-US" altLang="zh-CN" baseline="0" dirty="0" smtClean="0"/>
          </a:p>
          <a:p>
            <a:r>
              <a:rPr lang="zh-CN" altLang="en-US" sz="1200" b="1" i="0" u="none" strike="noStrike" kern="1200" dirty="0" smtClean="0">
                <a:solidFill>
                  <a:schemeClr val="tx1"/>
                </a:solidFill>
                <a:latin typeface="+mn-lt"/>
                <a:ea typeface="+mn-ea"/>
                <a:cs typeface="+mn-cs"/>
              </a:rPr>
              <a:t>指数损失：</a:t>
            </a:r>
            <a:r>
              <a:rPr lang="zh-CN" altLang="en-US" sz="1200" b="0" i="0" u="none" strike="noStrike" kern="1200" dirty="0" smtClean="0">
                <a:solidFill>
                  <a:schemeClr val="tx1"/>
                </a:solidFill>
                <a:latin typeface="+mn-lt"/>
                <a:ea typeface="+mn-ea"/>
                <a:cs typeface="+mn-cs"/>
              </a:rPr>
              <a:t>记</a:t>
            </a:r>
            <a:r>
              <a:rPr lang="en-US" altLang="zh-CN" sz="1200" b="0" i="0" u="none" strike="noStrike" kern="1200" dirty="0" smtClean="0">
                <a:solidFill>
                  <a:schemeClr val="tx1"/>
                </a:solidFill>
                <a:latin typeface="+mn-lt"/>
                <a:ea typeface="+mn-ea"/>
                <a:cs typeface="+mn-cs"/>
              </a:rPr>
              <a:t>m</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err="1" smtClean="0">
                <a:solidFill>
                  <a:schemeClr val="tx1"/>
                </a:solidFill>
                <a:latin typeface="+mn-lt"/>
                <a:ea typeface="+mn-ea"/>
                <a:cs typeface="+mn-cs"/>
              </a:rPr>
              <a:t>fθ</a:t>
            </a:r>
            <a:r>
              <a:rPr lang="en-US" altLang="zh-CN" sz="1200" b="0" i="0" u="none" strike="noStrike" kern="1200" dirty="0" smtClean="0">
                <a:solidFill>
                  <a:schemeClr val="tx1"/>
                </a:solidFill>
                <a:latin typeface="+mn-lt"/>
                <a:ea typeface="+mn-ea"/>
                <a:cs typeface="+mn-cs"/>
              </a:rPr>
              <a:t>(x)</a:t>
            </a:r>
            <a:r>
              <a:rPr lang="en-US" altLang="zh-CN" sz="1200" b="0" i="0" u="none" strike="noStrike" kern="1200" dirty="0" err="1" smtClean="0">
                <a:solidFill>
                  <a:schemeClr val="tx1"/>
                </a:solidFill>
                <a:latin typeface="+mn-lt"/>
                <a:ea typeface="+mn-ea"/>
                <a:cs typeface="+mn-cs"/>
              </a:rPr>
              <a:t>ym≜fθ</a:t>
            </a:r>
            <a:r>
              <a:rPr lang="en-US" altLang="zh-CN" sz="1200" b="0" i="0" u="none" strike="noStrike" kern="1200" dirty="0" smtClean="0">
                <a:solidFill>
                  <a:schemeClr val="tx1"/>
                </a:solidFill>
                <a:latin typeface="+mn-lt"/>
                <a:ea typeface="+mn-ea"/>
                <a:cs typeface="+mn-cs"/>
              </a:rPr>
              <a:t>(x)y</a:t>
            </a:r>
            <a:r>
              <a:rPr lang="zh-CN" altLang="en-US" sz="1200" b="0" i="0" kern="1200" dirty="0" smtClean="0">
                <a:solidFill>
                  <a:schemeClr val="tx1"/>
                </a:solidFill>
                <a:latin typeface="+mn-lt"/>
                <a:ea typeface="+mn-ea"/>
                <a:cs typeface="+mn-cs"/>
              </a:rPr>
              <a:t>（其中</a:t>
            </a:r>
            <a:r>
              <a:rPr lang="en-US" altLang="zh-CN" sz="1200" b="0" i="0" u="none" strike="noStrike" kern="1200" dirty="0" smtClean="0">
                <a:solidFill>
                  <a:schemeClr val="tx1"/>
                </a:solidFill>
                <a:latin typeface="+mn-lt"/>
                <a:ea typeface="+mn-ea"/>
                <a:cs typeface="+mn-cs"/>
              </a:rPr>
              <a:t>y</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{−1,1}y∈{−1,1}</a:t>
            </a:r>
            <a:r>
              <a:rPr lang="zh-CN" altLang="en-US" sz="1200" b="0" i="0" kern="1200" dirty="0" smtClean="0">
                <a:solidFill>
                  <a:schemeClr val="tx1"/>
                </a:solidFill>
                <a:latin typeface="+mn-lt"/>
                <a:ea typeface="+mn-ea"/>
                <a:cs typeface="+mn-cs"/>
              </a:rPr>
              <a:t>），</a:t>
            </a:r>
            <a:r>
              <a:rPr lang="zh-CN" altLang="en-US" sz="1200" b="1" i="0" kern="1200" dirty="0" smtClean="0">
                <a:solidFill>
                  <a:schemeClr val="tx1"/>
                </a:solidFill>
                <a:latin typeface="+mn-lt"/>
                <a:ea typeface="+mn-ea"/>
                <a:cs typeface="+mn-cs"/>
              </a:rPr>
              <a:t>指数损失</a:t>
            </a:r>
            <a:r>
              <a:rPr lang="zh-CN" altLang="en-US" sz="1200" b="0" i="0" kern="1200" dirty="0" smtClean="0">
                <a:solidFill>
                  <a:schemeClr val="tx1"/>
                </a:solidFill>
                <a:latin typeface="+mn-lt"/>
                <a:ea typeface="+mn-ea"/>
                <a:cs typeface="+mn-cs"/>
              </a:rPr>
              <a:t>如下定义，它也是</a:t>
            </a:r>
            <a:r>
              <a:rPr lang="en-US" altLang="zh-CN" sz="1200" b="0" i="0" kern="1200" dirty="0" smtClean="0">
                <a:solidFill>
                  <a:schemeClr val="tx1"/>
                </a:solidFill>
                <a:latin typeface="+mn-lt"/>
                <a:ea typeface="+mn-ea"/>
                <a:cs typeface="+mn-cs"/>
              </a:rPr>
              <a:t>0/1</a:t>
            </a:r>
            <a:r>
              <a:rPr lang="zh-CN" altLang="en-US" sz="1200" b="0" i="0" kern="1200" dirty="0" smtClean="0">
                <a:solidFill>
                  <a:schemeClr val="tx1"/>
                </a:solidFill>
                <a:latin typeface="+mn-lt"/>
                <a:ea typeface="+mn-ea"/>
                <a:cs typeface="+mn-cs"/>
              </a:rPr>
              <a:t>损失的一种近似（见下图）：</a:t>
            </a:r>
            <a:r>
              <a:rPr lang="en-US" altLang="zh-CN" sz="1200" b="0" i="0" u="none" strike="noStrike" kern="1200" dirty="0" err="1" smtClean="0">
                <a:solidFill>
                  <a:schemeClr val="tx1"/>
                </a:solidFill>
                <a:latin typeface="+mn-lt"/>
                <a:ea typeface="+mn-ea"/>
                <a:cs typeface="+mn-cs"/>
              </a:rPr>
              <a:t>Jexp</a:t>
            </a:r>
            <a:r>
              <a:rPr lang="en-US" altLang="zh-CN" sz="1200" b="0" i="0" u="none" strike="noStrike" kern="1200" dirty="0" smtClean="0">
                <a:solidFill>
                  <a:schemeClr val="tx1"/>
                </a:solidFill>
                <a:latin typeface="+mn-lt"/>
                <a:ea typeface="+mn-ea"/>
                <a:cs typeface="+mn-cs"/>
              </a:rPr>
              <a:t>(m)=exp(−m)  </a:t>
            </a:r>
            <a:r>
              <a:rPr lang="zh-CN" altLang="en-US" sz="1200" b="0" i="0" u="none" strike="noStrike" kern="1200" dirty="0" smtClean="0">
                <a:solidFill>
                  <a:schemeClr val="tx1"/>
                </a:solidFill>
                <a:latin typeface="+mn-lt"/>
                <a:ea typeface="+mn-ea"/>
                <a:cs typeface="+mn-cs"/>
              </a:rPr>
              <a:t>。</a:t>
            </a:r>
            <a:endParaRPr lang="zh-CN" altLang="en-US" sz="1200" b="0" i="0" kern="1200" dirty="0" smtClean="0">
              <a:solidFill>
                <a:schemeClr val="tx1"/>
              </a:solidFill>
              <a:latin typeface="+mn-lt"/>
              <a:ea typeface="+mn-ea"/>
              <a:cs typeface="+mn-cs"/>
            </a:endParaRPr>
          </a:p>
          <a:p>
            <a:r>
              <a:rPr lang="zh-CN" altLang="en-US" dirty="0" smtClean="0"/>
              <a:t>（当</a:t>
            </a:r>
            <a:r>
              <a:rPr lang="en-US" altLang="zh-CN" dirty="0" smtClean="0"/>
              <a:t>predict</a:t>
            </a:r>
            <a:r>
              <a:rPr lang="zh-CN" altLang="en-US" dirty="0" smtClean="0"/>
              <a:t>（</a:t>
            </a:r>
            <a:r>
              <a:rPr lang="en-US" altLang="zh-CN" dirty="0" smtClean="0"/>
              <a:t>x</a:t>
            </a:r>
            <a:r>
              <a:rPr lang="zh-CN" altLang="en-US" dirty="0" smtClean="0"/>
              <a:t>）与</a:t>
            </a:r>
            <a:r>
              <a:rPr lang="en-US" altLang="zh-CN" dirty="0" smtClean="0"/>
              <a:t>y</a:t>
            </a:r>
            <a:r>
              <a:rPr lang="zh-CN" altLang="en-US" dirty="0" smtClean="0"/>
              <a:t>相同时，乘积为</a:t>
            </a:r>
            <a:r>
              <a:rPr lang="en-US" altLang="zh-CN" dirty="0" smtClean="0"/>
              <a:t>1</a:t>
            </a:r>
            <a:r>
              <a:rPr lang="zh-CN" altLang="en-US" dirty="0" smtClean="0"/>
              <a:t>，</a:t>
            </a:r>
            <a:r>
              <a:rPr lang="en-US" altLang="zh-CN" dirty="0" smtClean="0"/>
              <a:t>exp</a:t>
            </a:r>
            <a:r>
              <a:rPr lang="zh-CN" altLang="en-US" dirty="0" smtClean="0"/>
              <a:t>（</a:t>
            </a:r>
            <a:r>
              <a:rPr lang="en-US" altLang="zh-CN" dirty="0" smtClean="0"/>
              <a:t>-1</a:t>
            </a:r>
            <a:r>
              <a:rPr lang="zh-CN" altLang="en-US" dirty="0" smtClean="0"/>
              <a:t>）比较小。</a:t>
            </a:r>
            <a:br>
              <a:rPr lang="zh-CN" altLang="en-US" dirty="0" smtClean="0"/>
            </a:br>
            <a:endParaRPr lang="en-US" altLang="zh-CN" dirty="0" smtClean="0"/>
          </a:p>
          <a:p>
            <a:r>
              <a:rPr lang="zh-CN" altLang="en-US" dirty="0" smtClean="0"/>
              <a:t>这里参考李航的统计方法学习第</a:t>
            </a:r>
            <a:r>
              <a:rPr lang="en-US" altLang="zh-CN" dirty="0" smtClean="0"/>
              <a:t>8</a:t>
            </a:r>
            <a:r>
              <a:rPr lang="zh-CN" altLang="en-US" dirty="0" smtClean="0"/>
              <a:t>章节提升方法。</a:t>
            </a:r>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13</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15</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的个体弱学习器的训练集是通过随机采样得到的。通过</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次的随机采样，我们就可以得到</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个采样集，对于这</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个采样集，我们可以分别独立的训练出</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个弱学习器，再对这</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个弱学习器通过集合策略来得到最终的强学习器。</a:t>
            </a:r>
            <a:endParaRPr lang="en-US" altLang="zh-CN" sz="1200" b="0" i="0" kern="1200" dirty="0" smtClean="0">
              <a:solidFill>
                <a:schemeClr val="tx1"/>
              </a:solidFill>
              <a:latin typeface="+mn-lt"/>
              <a:ea typeface="+mn-ea"/>
              <a:cs typeface="+mn-cs"/>
            </a:endParaRPr>
          </a:p>
          <a:p>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对于这里的随机采样有必要做进一步的介绍，这里一般采用的是</a:t>
            </a:r>
            <a:r>
              <a:rPr lang="zh-CN" altLang="en-US" sz="1200" b="1" i="0" kern="1200" dirty="0" smtClean="0">
                <a:solidFill>
                  <a:schemeClr val="tx1"/>
                </a:solidFill>
                <a:latin typeface="+mn-lt"/>
                <a:ea typeface="+mn-ea"/>
                <a:cs typeface="+mn-cs"/>
              </a:rPr>
              <a:t>自助采样法（</a:t>
            </a:r>
            <a:r>
              <a:rPr lang="en-US" altLang="zh-CN" sz="1200" b="1" i="0" kern="1200" dirty="0" smtClean="0">
                <a:solidFill>
                  <a:schemeClr val="tx1"/>
                </a:solidFill>
                <a:latin typeface="+mn-lt"/>
                <a:ea typeface="+mn-ea"/>
                <a:cs typeface="+mn-cs"/>
              </a:rPr>
              <a:t>Bootstrap sampling</a:t>
            </a:r>
            <a:r>
              <a:rPr lang="zh-CN" altLang="en-US" sz="1200" b="1" i="0" kern="1200" dirty="0" smtClean="0">
                <a:solidFill>
                  <a:schemeClr val="tx1"/>
                </a:solidFill>
                <a:latin typeface="+mn-lt"/>
                <a:ea typeface="+mn-ea"/>
                <a:cs typeface="+mn-cs"/>
              </a:rPr>
              <a:t>）</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即对于</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个样本的原始训练集，我们每次先随机采集一个样本放入采样集，接着把该样本放回，也就是说下次采样时该样本仍有可能被采集到，这样采集</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次，最终可以得到</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个样本的采样集，由于是随机采样，这样每次的采样集是和原始训练集不同的，和其他采样集也是不同的，这样得到多个不同的弱学习器。</a:t>
            </a:r>
            <a:endParaRPr lang="en-US" altLang="zh-CN" sz="1200" b="0" i="0" kern="1200" dirty="0" smtClean="0">
              <a:solidFill>
                <a:schemeClr val="tx1"/>
              </a:solidFill>
              <a:latin typeface="+mn-lt"/>
              <a:ea typeface="+mn-ea"/>
              <a:cs typeface="+mn-cs"/>
            </a:endParaRPr>
          </a:p>
          <a:p>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随机森林是</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的一个特化进阶版，所谓的特化是因为随机森林的弱学习器都是决策树。所谓的进阶是</a:t>
            </a:r>
            <a:r>
              <a:rPr lang="zh-CN" altLang="en-US" sz="1200" b="1" i="0" kern="1200" dirty="0" smtClean="0">
                <a:solidFill>
                  <a:schemeClr val="tx1"/>
                </a:solidFill>
                <a:latin typeface="+mn-lt"/>
                <a:ea typeface="+mn-ea"/>
                <a:cs typeface="+mn-cs"/>
              </a:rPr>
              <a:t>随机森林在</a:t>
            </a:r>
            <a:r>
              <a:rPr lang="en-US" altLang="zh-CN" sz="1200" b="1" i="0" kern="1200" dirty="0" smtClean="0">
                <a:solidFill>
                  <a:schemeClr val="tx1"/>
                </a:solidFill>
                <a:latin typeface="+mn-lt"/>
                <a:ea typeface="+mn-ea"/>
                <a:cs typeface="+mn-cs"/>
              </a:rPr>
              <a:t>bagging</a:t>
            </a:r>
            <a:r>
              <a:rPr lang="zh-CN" altLang="en-US" sz="1200" b="1" i="0" kern="1200" dirty="0" smtClean="0">
                <a:solidFill>
                  <a:schemeClr val="tx1"/>
                </a:solidFill>
                <a:latin typeface="+mn-lt"/>
                <a:ea typeface="+mn-ea"/>
                <a:cs typeface="+mn-cs"/>
              </a:rPr>
              <a:t>的样本随机采样基础上，又加上了特征的随机选择，</a:t>
            </a:r>
            <a:r>
              <a:rPr lang="zh-CN" altLang="en-US" sz="1200" b="0" i="0" kern="1200" dirty="0" smtClean="0">
                <a:solidFill>
                  <a:schemeClr val="tx1"/>
                </a:solidFill>
                <a:latin typeface="+mn-lt"/>
                <a:ea typeface="+mn-ea"/>
                <a:cs typeface="+mn-cs"/>
              </a:rPr>
              <a:t>其基本思想没有脱离</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的范畴。</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和随机森林算法的原理在后面的文章中会专门来讲。</a:t>
            </a:r>
          </a:p>
          <a:p>
            <a:endParaRPr lang="zh-CN" altLang="en-US" dirty="0" smtClean="0"/>
          </a:p>
          <a:p>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的弱学习器之间没有</a:t>
            </a:r>
            <a:r>
              <a:rPr lang="en-US" altLang="zh-CN" sz="1200" b="0" i="0" kern="1200" dirty="0" smtClean="0">
                <a:solidFill>
                  <a:schemeClr val="tx1"/>
                </a:solidFill>
                <a:latin typeface="+mn-lt"/>
                <a:ea typeface="+mn-ea"/>
                <a:cs typeface="+mn-cs"/>
              </a:rPr>
              <a:t>boosting</a:t>
            </a:r>
            <a:r>
              <a:rPr lang="zh-CN" altLang="en-US" sz="1200" b="0" i="0" kern="1200" dirty="0" smtClean="0">
                <a:solidFill>
                  <a:schemeClr val="tx1"/>
                </a:solidFill>
                <a:latin typeface="+mn-lt"/>
                <a:ea typeface="+mn-ea"/>
                <a:cs typeface="+mn-cs"/>
              </a:rPr>
              <a:t>那样的联系。它的特点在“随机采样”。那么什么是随机采样？</a:t>
            </a:r>
          </a:p>
          <a:p>
            <a:r>
              <a:rPr lang="zh-CN" altLang="en-US" sz="1200" b="0" i="0" kern="1200" dirty="0" smtClean="0">
                <a:solidFill>
                  <a:schemeClr val="tx1"/>
                </a:solidFill>
                <a:latin typeface="+mn-lt"/>
                <a:ea typeface="+mn-ea"/>
                <a:cs typeface="+mn-cs"/>
              </a:rPr>
              <a:t>　　　　随机采样</a:t>
            </a:r>
            <a:r>
              <a:rPr lang="en-US" altLang="zh-CN" sz="1200" b="0" i="0" kern="1200" dirty="0" smtClean="0">
                <a:solidFill>
                  <a:schemeClr val="tx1"/>
                </a:solidFill>
                <a:latin typeface="+mn-lt"/>
                <a:ea typeface="+mn-ea"/>
                <a:cs typeface="+mn-cs"/>
              </a:rPr>
              <a:t>(</a:t>
            </a:r>
            <a:r>
              <a:rPr lang="en-US" altLang="zh-CN" sz="1200" b="0" i="0" kern="1200" dirty="0" err="1" smtClean="0">
                <a:solidFill>
                  <a:schemeClr val="tx1"/>
                </a:solidFill>
                <a:latin typeface="+mn-lt"/>
                <a:ea typeface="+mn-ea"/>
                <a:cs typeface="+mn-cs"/>
              </a:rPr>
              <a:t>bootsrap</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就是从我们的训练集里面采集固定个数的样本，但是每采集一个样本后，都将样本放回。也就是说，之前采集到的样本在放回后有可能继续被采集到。对于我们的</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算法，一般会随机采集和训练集样本数</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一样个数的样本。这样得到的采样集和训练集样本的个数相同，但是样本内容不同。如果我们对有</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个样本训练集做</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次的随机采样，，则由于随机性，</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个采样集各不相同。</a:t>
            </a:r>
          </a:p>
          <a:p>
            <a:r>
              <a:rPr lang="zh-CN" altLang="en-US" sz="1200" b="0" i="0" kern="1200" dirty="0" smtClean="0">
                <a:solidFill>
                  <a:schemeClr val="tx1"/>
                </a:solidFill>
                <a:latin typeface="+mn-lt"/>
                <a:ea typeface="+mn-ea"/>
                <a:cs typeface="+mn-cs"/>
              </a:rPr>
              <a:t>　　　　注意到这和</a:t>
            </a:r>
            <a:r>
              <a:rPr lang="en-US" altLang="zh-CN" sz="1200" b="0" i="0" kern="1200" dirty="0" smtClean="0">
                <a:solidFill>
                  <a:schemeClr val="tx1"/>
                </a:solidFill>
                <a:latin typeface="+mn-lt"/>
                <a:ea typeface="+mn-ea"/>
                <a:cs typeface="+mn-cs"/>
              </a:rPr>
              <a:t>GBDT</a:t>
            </a:r>
            <a:r>
              <a:rPr lang="zh-CN" altLang="en-US" sz="1200" b="0" i="0" kern="1200" dirty="0" smtClean="0">
                <a:solidFill>
                  <a:schemeClr val="tx1"/>
                </a:solidFill>
                <a:latin typeface="+mn-lt"/>
                <a:ea typeface="+mn-ea"/>
                <a:cs typeface="+mn-cs"/>
              </a:rPr>
              <a:t>的子采样是不同的。</a:t>
            </a:r>
            <a:r>
              <a:rPr lang="en-US" altLang="zh-CN" sz="1200" b="0" i="0" kern="1200" dirty="0" smtClean="0">
                <a:solidFill>
                  <a:schemeClr val="tx1"/>
                </a:solidFill>
                <a:latin typeface="+mn-lt"/>
                <a:ea typeface="+mn-ea"/>
                <a:cs typeface="+mn-cs"/>
              </a:rPr>
              <a:t>GBDT</a:t>
            </a:r>
            <a:r>
              <a:rPr lang="zh-CN" altLang="en-US" sz="1200" b="0" i="0" kern="1200" dirty="0" smtClean="0">
                <a:solidFill>
                  <a:schemeClr val="tx1"/>
                </a:solidFill>
                <a:latin typeface="+mn-lt"/>
                <a:ea typeface="+mn-ea"/>
                <a:cs typeface="+mn-cs"/>
              </a:rPr>
              <a:t>的子采样是无放回采样，而</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的子采样是放回采样。</a:t>
            </a:r>
          </a:p>
          <a:p>
            <a:r>
              <a:rPr lang="zh-CN" altLang="en-US" sz="1200" b="0" i="0" kern="1200" dirty="0" smtClean="0">
                <a:solidFill>
                  <a:schemeClr val="tx1"/>
                </a:solidFill>
                <a:latin typeface="+mn-lt"/>
                <a:ea typeface="+mn-ea"/>
                <a:cs typeface="+mn-cs"/>
              </a:rPr>
              <a:t>　　　　对于一个样本，它在某一次含</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个样本的训练集的随机采样中，每次被采集到的概率是</a:t>
            </a:r>
            <a:r>
              <a:rPr lang="en-US" altLang="zh-CN" sz="1200" b="0" i="0" u="none" strike="noStrike" kern="1200" dirty="0" smtClean="0">
                <a:solidFill>
                  <a:schemeClr val="tx1"/>
                </a:solidFill>
                <a:latin typeface="+mn-lt"/>
                <a:ea typeface="+mn-ea"/>
                <a:cs typeface="+mn-cs"/>
              </a:rPr>
              <a:t>1m1m</a:t>
            </a:r>
            <a:r>
              <a:rPr lang="zh-CN" altLang="en-US" sz="1200" b="0" i="0" kern="1200" dirty="0" smtClean="0">
                <a:solidFill>
                  <a:schemeClr val="tx1"/>
                </a:solidFill>
                <a:latin typeface="+mn-lt"/>
                <a:ea typeface="+mn-ea"/>
                <a:cs typeface="+mn-cs"/>
              </a:rPr>
              <a:t>。不被采集到的概率为</a:t>
            </a:r>
            <a:r>
              <a:rPr lang="en-US" altLang="zh-CN" sz="1200" b="0" i="0" u="none" strike="noStrike" kern="1200" dirty="0" smtClean="0">
                <a:solidFill>
                  <a:schemeClr val="tx1"/>
                </a:solidFill>
                <a:latin typeface="+mn-lt"/>
                <a:ea typeface="+mn-ea"/>
                <a:cs typeface="+mn-cs"/>
              </a:rPr>
              <a:t>1−1m1−1m</a:t>
            </a:r>
            <a:r>
              <a:rPr lang="zh-CN" altLang="en-US" sz="1200" b="0" i="0" kern="1200" dirty="0" smtClean="0">
                <a:solidFill>
                  <a:schemeClr val="tx1"/>
                </a:solidFill>
                <a:latin typeface="+mn-lt"/>
                <a:ea typeface="+mn-ea"/>
                <a:cs typeface="+mn-cs"/>
              </a:rPr>
              <a:t>。如果</a:t>
            </a:r>
            <a:r>
              <a:rPr lang="en-US" altLang="zh-CN" sz="1200" b="0" i="0"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次采样都没有被采集中的概率是</a:t>
            </a:r>
            <a:r>
              <a:rPr lang="en-US" altLang="zh-CN" sz="1200" b="0" i="0" u="none" strike="noStrike" kern="1200" dirty="0" smtClean="0">
                <a:solidFill>
                  <a:schemeClr val="tx1"/>
                </a:solidFill>
                <a:latin typeface="+mn-lt"/>
                <a:ea typeface="+mn-ea"/>
                <a:cs typeface="+mn-cs"/>
              </a:rPr>
              <a:t>(1−1m)m(1−1m)m</a:t>
            </a:r>
            <a:r>
              <a:rPr lang="zh-CN" altLang="en-US" sz="1200" b="0" i="0" kern="1200" dirty="0" smtClean="0">
                <a:solidFill>
                  <a:schemeClr val="tx1"/>
                </a:solidFill>
                <a:latin typeface="+mn-lt"/>
                <a:ea typeface="+mn-ea"/>
                <a:cs typeface="+mn-cs"/>
              </a:rPr>
              <a:t>。当</a:t>
            </a:r>
            <a:r>
              <a:rPr lang="en-US" altLang="zh-CN" sz="1200" b="0" i="0" u="none" strike="noStrike" kern="1200" dirty="0" smtClean="0">
                <a:solidFill>
                  <a:schemeClr val="tx1"/>
                </a:solidFill>
                <a:latin typeface="+mn-lt"/>
                <a:ea typeface="+mn-ea"/>
                <a:cs typeface="+mn-cs"/>
              </a:rPr>
              <a:t>m</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m→∞</a:t>
            </a:r>
            <a:r>
              <a:rPr lang="zh-CN" altLang="en-US" sz="1200" b="0" i="0" kern="1200" dirty="0" smtClean="0">
                <a:solidFill>
                  <a:schemeClr val="tx1"/>
                </a:solidFill>
                <a:latin typeface="+mn-lt"/>
                <a:ea typeface="+mn-ea"/>
                <a:cs typeface="+mn-cs"/>
              </a:rPr>
              <a:t>时，</a:t>
            </a:r>
            <a:r>
              <a:rPr lang="en-US" altLang="zh-CN" sz="1200" b="0" i="0" u="none" strike="noStrike" kern="1200" dirty="0" smtClean="0">
                <a:solidFill>
                  <a:schemeClr val="tx1"/>
                </a:solidFill>
                <a:latin typeface="+mn-lt"/>
                <a:ea typeface="+mn-ea"/>
                <a:cs typeface="+mn-cs"/>
              </a:rPr>
              <a:t>(1−1m)m</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1e</a:t>
            </a:r>
            <a:r>
              <a:rPr lang="zh-CN" altLang="en-US" sz="1200" b="0" i="0" u="none" strike="noStrike" kern="1200" dirty="0" smtClean="0">
                <a:solidFill>
                  <a:schemeClr val="tx1"/>
                </a:solidFill>
                <a:latin typeface="+mn-lt"/>
                <a:ea typeface="+mn-ea"/>
                <a:cs typeface="+mn-cs"/>
              </a:rPr>
              <a:t>≃</a:t>
            </a:r>
            <a:r>
              <a:rPr lang="en-US" altLang="zh-CN" sz="1200" b="0" i="0" u="none" strike="noStrike" kern="1200" dirty="0" smtClean="0">
                <a:solidFill>
                  <a:schemeClr val="tx1"/>
                </a:solidFill>
                <a:latin typeface="+mn-lt"/>
                <a:ea typeface="+mn-ea"/>
                <a:cs typeface="+mn-cs"/>
              </a:rPr>
              <a:t>0.368(1−1m)m→1e≃0.368</a:t>
            </a:r>
            <a:r>
              <a:rPr lang="zh-CN" altLang="en-US" sz="1200" b="0" i="0" kern="1200" dirty="0" smtClean="0">
                <a:solidFill>
                  <a:schemeClr val="tx1"/>
                </a:solidFill>
                <a:latin typeface="+mn-lt"/>
                <a:ea typeface="+mn-ea"/>
                <a:cs typeface="+mn-cs"/>
              </a:rPr>
              <a:t>。也就是说，</a:t>
            </a:r>
            <a:r>
              <a:rPr lang="zh-CN" altLang="en-US" sz="1200" b="1" i="0" kern="1200" dirty="0" smtClean="0">
                <a:solidFill>
                  <a:schemeClr val="tx1"/>
                </a:solidFill>
                <a:latin typeface="+mn-lt"/>
                <a:ea typeface="+mn-ea"/>
                <a:cs typeface="+mn-cs"/>
              </a:rPr>
              <a:t>在</a:t>
            </a:r>
            <a:r>
              <a:rPr lang="en-US" altLang="zh-CN" sz="1200" b="1" i="0" kern="1200" dirty="0" smtClean="0">
                <a:solidFill>
                  <a:schemeClr val="tx1"/>
                </a:solidFill>
                <a:latin typeface="+mn-lt"/>
                <a:ea typeface="+mn-ea"/>
                <a:cs typeface="+mn-cs"/>
              </a:rPr>
              <a:t>bagging</a:t>
            </a:r>
            <a:r>
              <a:rPr lang="zh-CN" altLang="en-US" sz="1200" b="1" i="0" kern="1200" dirty="0" smtClean="0">
                <a:solidFill>
                  <a:schemeClr val="tx1"/>
                </a:solidFill>
                <a:latin typeface="+mn-lt"/>
                <a:ea typeface="+mn-ea"/>
                <a:cs typeface="+mn-cs"/>
              </a:rPr>
              <a:t>的每轮随机采样中，训练集中大约有</a:t>
            </a:r>
            <a:r>
              <a:rPr lang="en-US" altLang="zh-CN" sz="1200" b="1" i="0" kern="1200" dirty="0" smtClean="0">
                <a:solidFill>
                  <a:schemeClr val="tx1"/>
                </a:solidFill>
                <a:latin typeface="+mn-lt"/>
                <a:ea typeface="+mn-ea"/>
                <a:cs typeface="+mn-cs"/>
              </a:rPr>
              <a:t>36.8%</a:t>
            </a:r>
            <a:r>
              <a:rPr lang="zh-CN" altLang="en-US" sz="1200" b="1" i="0" kern="1200" dirty="0" smtClean="0">
                <a:solidFill>
                  <a:schemeClr val="tx1"/>
                </a:solidFill>
                <a:latin typeface="+mn-lt"/>
                <a:ea typeface="+mn-ea"/>
                <a:cs typeface="+mn-cs"/>
              </a:rPr>
              <a:t>的数据没有被采样集采集中。</a:t>
            </a:r>
          </a:p>
          <a:p>
            <a:r>
              <a:rPr lang="zh-CN" altLang="en-US" sz="1200" b="0" i="0" kern="1200" dirty="0" smtClean="0">
                <a:solidFill>
                  <a:schemeClr val="tx1"/>
                </a:solidFill>
                <a:latin typeface="+mn-lt"/>
                <a:ea typeface="+mn-ea"/>
                <a:cs typeface="+mn-cs"/>
              </a:rPr>
              <a:t>　　　　对于这部分大约</a:t>
            </a:r>
            <a:r>
              <a:rPr lang="en-US" altLang="zh-CN" sz="1200" b="0" i="0" kern="1200" dirty="0" smtClean="0">
                <a:solidFill>
                  <a:schemeClr val="tx1"/>
                </a:solidFill>
                <a:latin typeface="+mn-lt"/>
                <a:ea typeface="+mn-ea"/>
                <a:cs typeface="+mn-cs"/>
              </a:rPr>
              <a:t>36.8%</a:t>
            </a:r>
            <a:r>
              <a:rPr lang="zh-CN" altLang="en-US" sz="1200" b="0" i="0" kern="1200" dirty="0" smtClean="0">
                <a:solidFill>
                  <a:schemeClr val="tx1"/>
                </a:solidFill>
                <a:latin typeface="+mn-lt"/>
                <a:ea typeface="+mn-ea"/>
                <a:cs typeface="+mn-cs"/>
              </a:rPr>
              <a:t>的没有被采样到的数据，我们常常称之为</a:t>
            </a:r>
            <a:r>
              <a:rPr lang="zh-CN" altLang="en-US" sz="1200" b="1" i="0" kern="1200" dirty="0" smtClean="0">
                <a:solidFill>
                  <a:schemeClr val="tx1"/>
                </a:solidFill>
                <a:latin typeface="+mn-lt"/>
                <a:ea typeface="+mn-ea"/>
                <a:cs typeface="+mn-cs"/>
              </a:rPr>
              <a:t>袋外数据</a:t>
            </a:r>
            <a:r>
              <a:rPr lang="en-US" altLang="zh-CN" sz="1200" b="1" i="0" kern="1200" dirty="0" smtClean="0">
                <a:solidFill>
                  <a:schemeClr val="tx1"/>
                </a:solidFill>
                <a:latin typeface="+mn-lt"/>
                <a:ea typeface="+mn-ea"/>
                <a:cs typeface="+mn-cs"/>
              </a:rPr>
              <a:t>(Out Of Bag, </a:t>
            </a:r>
            <a:r>
              <a:rPr lang="zh-CN" altLang="en-US" sz="1200" b="1" i="0" kern="1200" dirty="0" smtClean="0">
                <a:solidFill>
                  <a:schemeClr val="tx1"/>
                </a:solidFill>
                <a:latin typeface="+mn-lt"/>
                <a:ea typeface="+mn-ea"/>
                <a:cs typeface="+mn-cs"/>
              </a:rPr>
              <a:t>简称</a:t>
            </a:r>
            <a:r>
              <a:rPr lang="en-US" altLang="zh-CN" sz="1200" b="1" i="0" kern="1200" dirty="0" smtClean="0">
                <a:solidFill>
                  <a:schemeClr val="tx1"/>
                </a:solidFill>
                <a:latin typeface="+mn-lt"/>
                <a:ea typeface="+mn-ea"/>
                <a:cs typeface="+mn-cs"/>
              </a:rPr>
              <a:t>OOB</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。这些数据没有参与训练集模型的拟合，因此可以用来检测模型的泛化能力。</a:t>
            </a:r>
          </a:p>
          <a:p>
            <a:r>
              <a:rPr lang="zh-CN" altLang="en-US" sz="1200" b="0" i="0" kern="1200" dirty="0" smtClean="0">
                <a:solidFill>
                  <a:schemeClr val="tx1"/>
                </a:solidFill>
                <a:latin typeface="+mn-lt"/>
                <a:ea typeface="+mn-ea"/>
                <a:cs typeface="+mn-cs"/>
              </a:rPr>
              <a:t>　　　　</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对于弱学习器没有限制，这和</a:t>
            </a:r>
            <a:r>
              <a:rPr lang="en-US" altLang="zh-CN" sz="1200" b="0" i="0" kern="1200" dirty="0" err="1" smtClean="0">
                <a:solidFill>
                  <a:schemeClr val="tx1"/>
                </a:solidFill>
                <a:latin typeface="+mn-lt"/>
                <a:ea typeface="+mn-ea"/>
                <a:cs typeface="+mn-cs"/>
              </a:rPr>
              <a:t>Adaboost</a:t>
            </a:r>
            <a:r>
              <a:rPr lang="zh-CN" altLang="en-US" sz="1200" b="0" i="0" kern="1200" dirty="0" smtClean="0">
                <a:solidFill>
                  <a:schemeClr val="tx1"/>
                </a:solidFill>
                <a:latin typeface="+mn-lt"/>
                <a:ea typeface="+mn-ea"/>
                <a:cs typeface="+mn-cs"/>
              </a:rPr>
              <a:t>一样。但是最常用的一般也是决策树和神经网络。</a:t>
            </a:r>
          </a:p>
          <a:p>
            <a:r>
              <a:rPr lang="zh-CN" altLang="en-US" sz="1200" b="0" i="0" kern="1200" dirty="0" smtClean="0">
                <a:solidFill>
                  <a:schemeClr val="tx1"/>
                </a:solidFill>
                <a:latin typeface="+mn-lt"/>
                <a:ea typeface="+mn-ea"/>
                <a:cs typeface="+mn-cs"/>
              </a:rPr>
              <a:t>　　　　</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的集合策略也比较简单，对于分类问题，通常使用简单投票法，得到最多票数的类别或者类别之一为最终的模型输出。对于回归问题，通常使用简单平均法，对</a:t>
            </a:r>
            <a:r>
              <a:rPr lang="en-US" altLang="zh-CN" sz="1200" b="0" i="0" kern="1200" dirty="0" smtClean="0">
                <a:solidFill>
                  <a:schemeClr val="tx1"/>
                </a:solidFill>
                <a:latin typeface="+mn-lt"/>
                <a:ea typeface="+mn-ea"/>
                <a:cs typeface="+mn-cs"/>
              </a:rPr>
              <a:t>T</a:t>
            </a:r>
            <a:r>
              <a:rPr lang="zh-CN" altLang="en-US" sz="1200" b="0" i="0" kern="1200" dirty="0" smtClean="0">
                <a:solidFill>
                  <a:schemeClr val="tx1"/>
                </a:solidFill>
                <a:latin typeface="+mn-lt"/>
                <a:ea typeface="+mn-ea"/>
                <a:cs typeface="+mn-cs"/>
              </a:rPr>
              <a:t>个弱学习器得到的回归结果进行算术平均得到最终的模型输出。</a:t>
            </a:r>
          </a:p>
          <a:p>
            <a:r>
              <a:rPr lang="zh-CN" altLang="en-US" sz="1200" b="0" i="0" kern="1200" dirty="0" smtClean="0">
                <a:solidFill>
                  <a:schemeClr val="tx1"/>
                </a:solidFill>
                <a:latin typeface="+mn-lt"/>
                <a:ea typeface="+mn-ea"/>
                <a:cs typeface="+mn-cs"/>
              </a:rPr>
              <a:t>　　　　由于</a:t>
            </a:r>
            <a:r>
              <a:rPr lang="en-US" altLang="zh-CN" sz="1200" b="0" i="0" kern="1200" dirty="0" smtClean="0">
                <a:solidFill>
                  <a:schemeClr val="tx1"/>
                </a:solidFill>
                <a:latin typeface="+mn-lt"/>
                <a:ea typeface="+mn-ea"/>
                <a:cs typeface="+mn-cs"/>
              </a:rPr>
              <a:t>Bagging</a:t>
            </a:r>
            <a:r>
              <a:rPr lang="zh-CN" altLang="en-US" sz="1200" b="0" i="0" kern="1200" dirty="0" smtClean="0">
                <a:solidFill>
                  <a:schemeClr val="tx1"/>
                </a:solidFill>
                <a:latin typeface="+mn-lt"/>
                <a:ea typeface="+mn-ea"/>
                <a:cs typeface="+mn-cs"/>
              </a:rPr>
              <a:t>算法每次都进行采样来训练模型，因此泛化能力很强，对于降低模型的方差很有作用。当然对于训练集的拟合程度就会差一些，也就是模型的偏倚会大一些。</a:t>
            </a:r>
          </a:p>
          <a:p>
            <a:endParaRPr lang="zh-CN" altLang="en-US" dirty="0"/>
          </a:p>
        </p:txBody>
      </p:sp>
      <p:sp>
        <p:nvSpPr>
          <p:cNvPr id="4" name="灯片编号占位符 3"/>
          <p:cNvSpPr>
            <a:spLocks noGrp="1"/>
          </p:cNvSpPr>
          <p:nvPr>
            <p:ph type="sldNum" sz="quarter" idx="10"/>
          </p:nvPr>
        </p:nvSpPr>
        <p:spPr/>
        <p:txBody>
          <a:bodyPr/>
          <a:lstStyle/>
          <a:p>
            <a:fld id="{C953DA11-AFBE-4547-ADB8-5304B6EC7D96}" type="slidenum">
              <a:rPr lang="zh-CN" altLang="en-US" smtClean="0"/>
              <a:pPr/>
              <a:t>16</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2019/8/20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pPr/>
              <a:t>2019/8/20</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47664" y="2204864"/>
            <a:ext cx="4339650" cy="646331"/>
          </a:xfrm>
          <a:prstGeom prst="rect">
            <a:avLst/>
          </a:prstGeom>
          <a:noFill/>
        </p:spPr>
        <p:txBody>
          <a:bodyPr wrap="none" rtlCol="0">
            <a:spAutoFit/>
          </a:bodyPr>
          <a:lstStyle/>
          <a:p>
            <a:r>
              <a:rPr lang="zh-CN" altLang="en-US" dirty="0" smtClean="0"/>
              <a:t>语法和文法区别：同一范畴。</a:t>
            </a:r>
            <a:endParaRPr lang="en-US" altLang="zh-CN" dirty="0" smtClean="0"/>
          </a:p>
          <a:p>
            <a:r>
              <a:rPr lang="zh-CN" altLang="en-US" dirty="0" smtClean="0"/>
              <a:t>词袋模型：丢失了顺序，矩阵过于稀疏。</a:t>
            </a:r>
            <a:endParaRPr lang="en-US" altLang="zh-CN" dirty="0" smtClean="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1988840"/>
            <a:ext cx="8229600" cy="1143000"/>
          </a:xfrm>
        </p:spPr>
        <p:txBody>
          <a:bodyPr>
            <a:normAutofit fontScale="90000"/>
          </a:bodyPr>
          <a:lstStyle/>
          <a:p>
            <a:r>
              <a:rPr lang="en-US" altLang="zh-CN" sz="4900" dirty="0" smtClean="0"/>
              <a:t>Boost</a:t>
            </a:r>
            <a:r>
              <a:rPr lang="en-US" altLang="zh-CN" dirty="0" smtClean="0"/>
              <a:t/>
            </a:r>
            <a:br>
              <a:rPr lang="en-US" altLang="zh-CN" dirty="0" smtClean="0"/>
            </a:br>
            <a:r>
              <a:rPr lang="zh-CN" altLang="en-US" sz="2700" dirty="0" smtClean="0"/>
              <a:t>分为 </a:t>
            </a:r>
            <a:r>
              <a:rPr lang="en-US" altLang="zh-CN" sz="2700" dirty="0" err="1" smtClean="0"/>
              <a:t>adaboost</a:t>
            </a:r>
            <a:r>
              <a:rPr lang="en-US" altLang="zh-CN" sz="2700" dirty="0" smtClean="0"/>
              <a:t> </a:t>
            </a:r>
            <a:r>
              <a:rPr lang="zh-CN" altLang="en-US" sz="2700" dirty="0" smtClean="0"/>
              <a:t>和 提升树 两部分</a:t>
            </a:r>
            <a:endParaRPr lang="zh-CN"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images2015.cnblogs.com/blog/1042406/201612/1042406-20161204194331365-2142863547.png"/>
          <p:cNvPicPr>
            <a:picLocks noChangeAspect="1" noChangeArrowheads="1"/>
          </p:cNvPicPr>
          <p:nvPr/>
        </p:nvPicPr>
        <p:blipFill>
          <a:blip r:embed="rId3" cstate="print"/>
          <a:srcRect/>
          <a:stretch>
            <a:fillRect/>
          </a:stretch>
        </p:blipFill>
        <p:spPr bwMode="auto">
          <a:xfrm>
            <a:off x="323528" y="1340768"/>
            <a:ext cx="8380894" cy="3929287"/>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smtClean="0"/>
              <a:t>Adaboost</a:t>
            </a:r>
            <a:endParaRPr lang="zh-CN" altLang="en-US" dirty="0"/>
          </a:p>
        </p:txBody>
      </p:sp>
      <p:sp>
        <p:nvSpPr>
          <p:cNvPr id="3" name="内容占位符 2"/>
          <p:cNvSpPr>
            <a:spLocks noGrp="1"/>
          </p:cNvSpPr>
          <p:nvPr>
            <p:ph idx="1"/>
          </p:nvPr>
        </p:nvSpPr>
        <p:spPr/>
        <p:txBody>
          <a:bodyPr/>
          <a:lstStyle/>
          <a:p>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3295650" y="-171400"/>
            <a:ext cx="6591300" cy="8362950"/>
          </a:xfrm>
          <a:prstGeom prst="rect">
            <a:avLst/>
          </a:prstGeom>
          <a:noFill/>
          <a:ln w="9525">
            <a:noFill/>
            <a:miter lim="800000"/>
            <a:headEnd/>
            <a:tailEnd/>
          </a:ln>
        </p:spPr>
      </p:pic>
      <p:pic>
        <p:nvPicPr>
          <p:cNvPr id="1027" name="Picture 3"/>
          <p:cNvPicPr>
            <a:picLocks noChangeAspect="1" noChangeArrowheads="1"/>
          </p:cNvPicPr>
          <p:nvPr/>
        </p:nvPicPr>
        <p:blipFill>
          <a:blip r:embed="rId4" cstate="print"/>
          <a:srcRect/>
          <a:stretch>
            <a:fillRect/>
          </a:stretch>
        </p:blipFill>
        <p:spPr bwMode="auto">
          <a:xfrm>
            <a:off x="1907704" y="0"/>
            <a:ext cx="10287000" cy="7705725"/>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276872"/>
            <a:ext cx="8229600" cy="1143000"/>
          </a:xfrm>
        </p:spPr>
        <p:txBody>
          <a:bodyPr/>
          <a:lstStyle/>
          <a:p>
            <a:r>
              <a:rPr lang="en-US" altLang="zh-CN" dirty="0" smtClean="0"/>
              <a:t>bagging</a:t>
            </a:r>
            <a:endParaRPr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descr="https://images2015.cnblogs.com/blog/1042406/201612/1042406-20161204200000787-1988863729.png"/>
          <p:cNvPicPr>
            <a:picLocks noChangeAspect="1" noChangeArrowheads="1"/>
          </p:cNvPicPr>
          <p:nvPr/>
        </p:nvPicPr>
        <p:blipFill>
          <a:blip r:embed="rId3" cstate="print"/>
          <a:srcRect/>
          <a:stretch>
            <a:fillRect/>
          </a:stretch>
        </p:blipFill>
        <p:spPr bwMode="auto">
          <a:xfrm>
            <a:off x="323528" y="1196752"/>
            <a:ext cx="8036124" cy="3925427"/>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204864"/>
            <a:ext cx="8229600" cy="1143000"/>
          </a:xfrm>
        </p:spPr>
        <p:txBody>
          <a:bodyPr/>
          <a:lstStyle/>
          <a:p>
            <a:r>
              <a:rPr lang="en-US" altLang="zh-CN" dirty="0" smtClean="0"/>
              <a:t>Random Forest</a:t>
            </a:r>
            <a:endParaRPr lang="zh-CN"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p:cNvPicPr>
            <a:picLocks noChangeAspect="1" noChangeArrowheads="1"/>
          </p:cNvPicPr>
          <p:nvPr/>
        </p:nvPicPr>
        <p:blipFill>
          <a:blip r:embed="rId3" cstate="print"/>
          <a:srcRect/>
          <a:stretch>
            <a:fillRect/>
          </a:stretch>
        </p:blipFill>
        <p:spPr bwMode="auto">
          <a:xfrm>
            <a:off x="1214438" y="938213"/>
            <a:ext cx="6715125" cy="4981575"/>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K-means</a:t>
            </a:r>
            <a:endParaRPr lang="zh-CN" altLang="en-US" dirty="0"/>
          </a:p>
        </p:txBody>
      </p:sp>
      <p:sp>
        <p:nvSpPr>
          <p:cNvPr id="3" name="内容占位符 2"/>
          <p:cNvSpPr>
            <a:spLocks noGrp="1"/>
          </p:cNvSpPr>
          <p:nvPr>
            <p:ph idx="1"/>
          </p:nvPr>
        </p:nvSpPr>
        <p:spPr/>
        <p:txBody>
          <a:bodyPr/>
          <a:lstStyle/>
          <a:p>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03649" y="1268760"/>
            <a:ext cx="6408712" cy="2585323"/>
          </a:xfrm>
          <a:prstGeom prst="rect">
            <a:avLst/>
          </a:prstGeom>
          <a:noFill/>
        </p:spPr>
        <p:txBody>
          <a:bodyPr wrap="square" rtlCol="0">
            <a:spAutoFit/>
          </a:bodyPr>
          <a:lstStyle/>
          <a:p>
            <a:r>
              <a:rPr lang="en-US" altLang="zh-CN" dirty="0" smtClean="0"/>
              <a:t>NLP</a:t>
            </a:r>
            <a:r>
              <a:rPr lang="zh-CN" altLang="en-US" dirty="0" smtClean="0"/>
              <a:t>三个层面：</a:t>
            </a:r>
            <a:endParaRPr lang="en-US" altLang="zh-CN" dirty="0" smtClean="0"/>
          </a:p>
          <a:p>
            <a:r>
              <a:rPr lang="zh-CN" altLang="en-US" dirty="0" smtClean="0"/>
              <a:t>词法分析：分词和分析词性</a:t>
            </a:r>
            <a:endParaRPr lang="en-US" altLang="zh-CN" dirty="0" smtClean="0"/>
          </a:p>
          <a:p>
            <a:r>
              <a:rPr lang="zh-CN" altLang="en-US" dirty="0" smtClean="0"/>
              <a:t>句法分析：分析短语的结构；帮助理解句子含义。目前分为浅层的句法分析（短语结构，依存结构）和深层的（深层文法，更难）</a:t>
            </a:r>
            <a:endParaRPr lang="en-US" altLang="zh-CN" dirty="0" smtClean="0"/>
          </a:p>
          <a:p>
            <a:r>
              <a:rPr lang="zh-CN" altLang="en-US" dirty="0" smtClean="0"/>
              <a:t>语义分析：语义角色标注（</a:t>
            </a:r>
            <a:r>
              <a:rPr lang="en-US" altLang="zh-CN" dirty="0" smtClean="0"/>
              <a:t>semantic role labeling</a:t>
            </a:r>
            <a:r>
              <a:rPr lang="zh-CN" altLang="en-US" dirty="0" smtClean="0"/>
              <a:t>）</a:t>
            </a:r>
            <a:endParaRPr lang="en-US" altLang="zh-CN" dirty="0" smtClean="0"/>
          </a:p>
          <a:p>
            <a:endParaRPr lang="en-US" altLang="zh-CN" dirty="0" smtClean="0"/>
          </a:p>
          <a:p>
            <a:r>
              <a:rPr lang="en-US" altLang="zh-CN" dirty="0" smtClean="0"/>
              <a:t>NLP</a:t>
            </a:r>
            <a:r>
              <a:rPr lang="zh-CN" altLang="en-US" dirty="0" smtClean="0"/>
              <a:t>：</a:t>
            </a:r>
            <a:r>
              <a:rPr lang="en-US" altLang="zh-CN" dirty="0" smtClean="0"/>
              <a:t>1955</a:t>
            </a:r>
            <a:r>
              <a:rPr lang="zh-CN" altLang="en-US" dirty="0" smtClean="0"/>
              <a:t>年提出，</a:t>
            </a:r>
            <a:r>
              <a:rPr lang="en-US" altLang="zh-CN" dirty="0" smtClean="0"/>
              <a:t>SVM</a:t>
            </a:r>
            <a:r>
              <a:rPr lang="zh-CN" altLang="en-US" dirty="0" smtClean="0"/>
              <a:t>，</a:t>
            </a:r>
            <a:r>
              <a:rPr lang="en-US" altLang="zh-CN" dirty="0" smtClean="0"/>
              <a:t>CRF</a:t>
            </a:r>
            <a:r>
              <a:rPr lang="zh-CN" altLang="en-US" dirty="0" smtClean="0"/>
              <a:t>浅层的模型，无法对海量数据中的高维非线性映射建模。</a:t>
            </a:r>
            <a:endParaRPr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images2015.cnblogs.com/blog/1042406/201612/1042406-20161212135954464-1143551568.png"/>
          <p:cNvPicPr>
            <a:picLocks noChangeAspect="1" noChangeArrowheads="1"/>
          </p:cNvPicPr>
          <p:nvPr/>
        </p:nvPicPr>
        <p:blipFill>
          <a:blip r:embed="rId3" cstate="print"/>
          <a:srcRect/>
          <a:stretch>
            <a:fillRect/>
          </a:stretch>
        </p:blipFill>
        <p:spPr bwMode="auto">
          <a:xfrm>
            <a:off x="611560" y="822309"/>
            <a:ext cx="7776864" cy="5288269"/>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395536" y="2204864"/>
            <a:ext cx="8229600" cy="1143000"/>
          </a:xfrm>
        </p:spPr>
        <p:txBody>
          <a:bodyPr/>
          <a:lstStyle/>
          <a:p>
            <a:r>
              <a:rPr lang="en-US" altLang="zh-CN" dirty="0" smtClean="0"/>
              <a:t>GBDT</a:t>
            </a:r>
            <a:endParaRPr lang="zh-CN" alt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60648" y="1916832"/>
            <a:ext cx="8229600" cy="1143000"/>
          </a:xfrm>
        </p:spPr>
        <p:txBody>
          <a:bodyPr>
            <a:normAutofit/>
          </a:bodyPr>
          <a:lstStyle/>
          <a:p>
            <a:r>
              <a:rPr lang="zh-CN" altLang="en-US" sz="3600" dirty="0" smtClean="0"/>
              <a:t>使用负梯度进行拟合</a:t>
            </a:r>
            <a:endParaRPr lang="zh-CN" altLang="en-US" sz="3600" dirty="0"/>
          </a:p>
        </p:txBody>
      </p:sp>
      <p:pic>
        <p:nvPicPr>
          <p:cNvPr id="3" name="Picture 3"/>
          <p:cNvPicPr>
            <a:picLocks noChangeAspect="1" noChangeArrowheads="1"/>
          </p:cNvPicPr>
          <p:nvPr/>
        </p:nvPicPr>
        <p:blipFill>
          <a:blip r:embed="rId3" cstate="print"/>
          <a:srcRect/>
          <a:stretch>
            <a:fillRect/>
          </a:stretch>
        </p:blipFill>
        <p:spPr bwMode="auto">
          <a:xfrm>
            <a:off x="2267744" y="3068960"/>
            <a:ext cx="7029450" cy="3057525"/>
          </a:xfrm>
          <a:prstGeom prst="rect">
            <a:avLst/>
          </a:prstGeom>
          <a:noFill/>
          <a:ln w="9525">
            <a:noFill/>
            <a:miter lim="800000"/>
            <a:headEnd/>
            <a:tailEnd/>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1988840"/>
            <a:ext cx="8229600" cy="1143000"/>
          </a:xfrm>
        </p:spPr>
        <p:txBody>
          <a:bodyPr/>
          <a:lstStyle/>
          <a:p>
            <a:r>
              <a:rPr lang="zh-CN" altLang="en-US" dirty="0" smtClean="0"/>
              <a:t>损失函数 </a:t>
            </a:r>
            <a:r>
              <a:rPr lang="en-US" altLang="zh-CN" dirty="0" smtClean="0"/>
              <a:t>Loss</a:t>
            </a:r>
            <a:endParaRPr lang="zh-C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2"/>
          <p:cNvPicPr>
            <a:picLocks noChangeAspect="1" noChangeArrowheads="1"/>
          </p:cNvPicPr>
          <p:nvPr/>
        </p:nvPicPr>
        <p:blipFill>
          <a:blip r:embed="rId3" cstate="print"/>
          <a:srcRect/>
          <a:stretch>
            <a:fillRect/>
          </a:stretch>
        </p:blipFill>
        <p:spPr bwMode="auto">
          <a:xfrm>
            <a:off x="-396552" y="1340768"/>
            <a:ext cx="10473427" cy="3508598"/>
          </a:xfrm>
          <a:prstGeom prst="rect">
            <a:avLst/>
          </a:prstGeom>
          <a:noFill/>
          <a:ln w="9525">
            <a:noFill/>
            <a:miter lim="800000"/>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16632" y="1412776"/>
            <a:ext cx="8229600" cy="1143000"/>
          </a:xfrm>
        </p:spPr>
        <p:txBody>
          <a:bodyPr>
            <a:normAutofit/>
          </a:bodyPr>
          <a:lstStyle/>
          <a:p>
            <a:r>
              <a:rPr lang="en-US" altLang="zh-CN" sz="3200" dirty="0" err="1" smtClean="0"/>
              <a:t>Hubor</a:t>
            </a:r>
            <a:r>
              <a:rPr lang="en-US" altLang="zh-CN" sz="3200" dirty="0" smtClean="0"/>
              <a:t> loss</a:t>
            </a:r>
            <a:r>
              <a:rPr lang="zh-CN" altLang="en-US" sz="3200" dirty="0" smtClean="0"/>
              <a:t>平滑的平均绝对误差</a:t>
            </a:r>
            <a:endParaRPr lang="zh-CN" altLang="en-US" sz="3200" dirty="0"/>
          </a:p>
        </p:txBody>
      </p:sp>
      <p:pic>
        <p:nvPicPr>
          <p:cNvPr id="40962" name="Picture 2"/>
          <p:cNvPicPr>
            <a:picLocks noChangeAspect="1" noChangeArrowheads="1"/>
          </p:cNvPicPr>
          <p:nvPr/>
        </p:nvPicPr>
        <p:blipFill>
          <a:blip r:embed="rId3" cstate="print"/>
          <a:srcRect/>
          <a:stretch>
            <a:fillRect/>
          </a:stretch>
        </p:blipFill>
        <p:spPr bwMode="auto">
          <a:xfrm>
            <a:off x="5940152" y="332656"/>
            <a:ext cx="6819311" cy="6935738"/>
          </a:xfrm>
          <a:prstGeom prst="rect">
            <a:avLst/>
          </a:prstGeom>
          <a:noFill/>
          <a:ln w="9525">
            <a:noFill/>
            <a:miter lim="800000"/>
            <a:headEnd/>
            <a:tailEnd/>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96752" y="1052736"/>
            <a:ext cx="8229600" cy="1143000"/>
          </a:xfrm>
        </p:spPr>
        <p:txBody>
          <a:bodyPr/>
          <a:lstStyle/>
          <a:p>
            <a:r>
              <a:rPr lang="en-US" altLang="zh-CN" dirty="0" smtClean="0"/>
              <a:t>log </a:t>
            </a:r>
            <a:r>
              <a:rPr lang="en-US" altLang="zh-CN" dirty="0" err="1" smtClean="0"/>
              <a:t>cosh</a:t>
            </a:r>
            <a:endParaRPr lang="zh-CN" altLang="en-US" dirty="0"/>
          </a:p>
        </p:txBody>
      </p:sp>
      <p:pic>
        <p:nvPicPr>
          <p:cNvPr id="41986" name="Picture 2"/>
          <p:cNvPicPr>
            <a:picLocks noChangeAspect="1" noChangeArrowheads="1"/>
          </p:cNvPicPr>
          <p:nvPr/>
        </p:nvPicPr>
        <p:blipFill>
          <a:blip r:embed="rId3" cstate="print"/>
          <a:srcRect/>
          <a:stretch>
            <a:fillRect/>
          </a:stretch>
        </p:blipFill>
        <p:spPr bwMode="auto">
          <a:xfrm>
            <a:off x="3851920" y="404664"/>
            <a:ext cx="7621203" cy="6116588"/>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628800" y="1916832"/>
            <a:ext cx="8229600" cy="1143000"/>
          </a:xfrm>
        </p:spPr>
        <p:txBody>
          <a:bodyPr>
            <a:normAutofit/>
          </a:bodyPr>
          <a:lstStyle/>
          <a:p>
            <a:r>
              <a:rPr lang="zh-CN" altLang="en-US" sz="3600" dirty="0" smtClean="0"/>
              <a:t>分位数</a:t>
            </a:r>
            <a:r>
              <a:rPr lang="en-US" altLang="zh-CN" sz="3600" dirty="0" smtClean="0"/>
              <a:t>loss</a:t>
            </a:r>
            <a:endParaRPr lang="zh-CN" altLang="en-US" sz="3600" dirty="0"/>
          </a:p>
        </p:txBody>
      </p:sp>
      <p:pic>
        <p:nvPicPr>
          <p:cNvPr id="43011" name="Picture 3"/>
          <p:cNvPicPr>
            <a:picLocks noChangeAspect="1" noChangeArrowheads="1"/>
          </p:cNvPicPr>
          <p:nvPr/>
        </p:nvPicPr>
        <p:blipFill>
          <a:blip r:embed="rId3" cstate="print"/>
          <a:srcRect/>
          <a:stretch>
            <a:fillRect/>
          </a:stretch>
        </p:blipFill>
        <p:spPr bwMode="auto">
          <a:xfrm>
            <a:off x="3059832" y="-963488"/>
            <a:ext cx="8705850" cy="8267700"/>
          </a:xfrm>
          <a:prstGeom prst="rect">
            <a:avLst/>
          </a:prstGeom>
          <a:noFill/>
          <a:ln w="9525">
            <a:noFill/>
            <a:miter lim="800000"/>
            <a:headEnd/>
            <a:tailEnd/>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4034" name="Picture 2"/>
          <p:cNvPicPr>
            <a:picLocks noChangeAspect="1" noChangeArrowheads="1"/>
          </p:cNvPicPr>
          <p:nvPr/>
        </p:nvPicPr>
        <p:blipFill>
          <a:blip r:embed="rId3" cstate="print"/>
          <a:srcRect/>
          <a:stretch>
            <a:fillRect/>
          </a:stretch>
        </p:blipFill>
        <p:spPr bwMode="auto">
          <a:xfrm>
            <a:off x="-1548680" y="485775"/>
            <a:ext cx="9305925" cy="6372225"/>
          </a:xfrm>
          <a:prstGeom prst="rect">
            <a:avLst/>
          </a:prstGeom>
          <a:noFill/>
          <a:ln w="9525">
            <a:noFill/>
            <a:miter lim="800000"/>
            <a:headEnd/>
            <a:tailEnd/>
          </a:ln>
        </p:spPr>
      </p:pic>
      <p:pic>
        <p:nvPicPr>
          <p:cNvPr id="44035" name="Picture 3"/>
          <p:cNvPicPr>
            <a:picLocks noChangeAspect="1" noChangeArrowheads="1"/>
          </p:cNvPicPr>
          <p:nvPr/>
        </p:nvPicPr>
        <p:blipFill>
          <a:blip r:embed="rId4" cstate="print"/>
          <a:srcRect/>
          <a:stretch>
            <a:fillRect/>
          </a:stretch>
        </p:blipFill>
        <p:spPr bwMode="auto">
          <a:xfrm>
            <a:off x="7092280" y="3501008"/>
            <a:ext cx="7029450" cy="3057525"/>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15616" y="1412776"/>
            <a:ext cx="7571303" cy="369332"/>
          </a:xfrm>
          <a:prstGeom prst="rect">
            <a:avLst/>
          </a:prstGeom>
          <a:noFill/>
        </p:spPr>
        <p:txBody>
          <a:bodyPr wrap="none" rtlCol="0">
            <a:spAutoFit/>
          </a:bodyPr>
          <a:lstStyle/>
          <a:p>
            <a:r>
              <a:rPr lang="zh-CN" altLang="en-US" dirty="0" smtClean="0"/>
              <a:t>从基于数理逻辑的知识表示过渡到基于向量空间学习的分布式知识表示。</a:t>
            </a:r>
            <a:endParaRPr lang="zh-CN"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1268760"/>
            <a:ext cx="8229600" cy="1143000"/>
          </a:xfrm>
        </p:spPr>
        <p:txBody>
          <a:bodyPr/>
          <a:lstStyle/>
          <a:p>
            <a:r>
              <a:rPr lang="en-US" altLang="zh-CN" dirty="0" smtClean="0"/>
              <a:t>logistic regression</a:t>
            </a:r>
            <a:endParaRPr lang="zh-CN"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1026" name="Picture 2"/>
          <p:cNvPicPr>
            <a:picLocks noChangeAspect="1" noChangeArrowheads="1"/>
          </p:cNvPicPr>
          <p:nvPr/>
        </p:nvPicPr>
        <p:blipFill>
          <a:blip r:embed="rId2" cstate="print"/>
          <a:srcRect/>
          <a:stretch>
            <a:fillRect/>
          </a:stretch>
        </p:blipFill>
        <p:spPr bwMode="auto">
          <a:xfrm>
            <a:off x="-4068960" y="1124744"/>
            <a:ext cx="5609670" cy="4760472"/>
          </a:xfrm>
          <a:prstGeom prst="rect">
            <a:avLst/>
          </a:prstGeom>
          <a:noFill/>
          <a:ln w="9525">
            <a:noFill/>
            <a:miter lim="800000"/>
            <a:headEnd/>
            <a:tailEnd/>
          </a:ln>
        </p:spPr>
      </p:pic>
      <p:pic>
        <p:nvPicPr>
          <p:cNvPr id="1028" name="Picture 4"/>
          <p:cNvPicPr>
            <a:picLocks noChangeAspect="1" noChangeArrowheads="1"/>
          </p:cNvPicPr>
          <p:nvPr/>
        </p:nvPicPr>
        <p:blipFill>
          <a:blip r:embed="rId3" cstate="print"/>
          <a:srcRect/>
          <a:stretch>
            <a:fillRect/>
          </a:stretch>
        </p:blipFill>
        <p:spPr bwMode="auto">
          <a:xfrm>
            <a:off x="1475656" y="3140968"/>
            <a:ext cx="6278141" cy="1695776"/>
          </a:xfrm>
          <a:prstGeom prst="rect">
            <a:avLst/>
          </a:prstGeom>
          <a:noFill/>
          <a:ln w="9525">
            <a:noFill/>
            <a:miter lim="800000"/>
            <a:headEnd/>
            <a:tailEnd/>
          </a:ln>
        </p:spPr>
      </p:pic>
      <p:pic>
        <p:nvPicPr>
          <p:cNvPr id="1029" name="Picture 5"/>
          <p:cNvPicPr>
            <a:picLocks noChangeAspect="1" noChangeArrowheads="1"/>
          </p:cNvPicPr>
          <p:nvPr/>
        </p:nvPicPr>
        <p:blipFill>
          <a:blip r:embed="rId4" cstate="print"/>
          <a:srcRect/>
          <a:stretch>
            <a:fillRect/>
          </a:stretch>
        </p:blipFill>
        <p:spPr bwMode="auto">
          <a:xfrm>
            <a:off x="9144000" y="1844824"/>
            <a:ext cx="4656992" cy="4221088"/>
          </a:xfrm>
          <a:prstGeom prst="rect">
            <a:avLst/>
          </a:prstGeom>
          <a:noFill/>
          <a:ln w="9525">
            <a:noFill/>
            <a:miter lim="800000"/>
            <a:headEnd/>
            <a:tailEnd/>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1412776"/>
            <a:ext cx="8229600" cy="1143000"/>
          </a:xfrm>
        </p:spPr>
        <p:txBody>
          <a:bodyPr/>
          <a:lstStyle/>
          <a:p>
            <a:r>
              <a:rPr lang="zh-CN" altLang="en-US" dirty="0" smtClean="0"/>
              <a:t>最大熵模型</a:t>
            </a:r>
            <a:endParaRPr lang="zh-CN"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cstate="print"/>
          <a:srcRect/>
          <a:stretch>
            <a:fillRect/>
          </a:stretch>
        </p:blipFill>
        <p:spPr bwMode="auto">
          <a:xfrm>
            <a:off x="-2340768" y="260648"/>
            <a:ext cx="11161240" cy="8370930"/>
          </a:xfrm>
          <a:prstGeom prst="rect">
            <a:avLst/>
          </a:prstGeom>
          <a:noFill/>
          <a:ln w="9525">
            <a:noFill/>
            <a:miter lim="800000"/>
            <a:headEnd/>
            <a:tailEnd/>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2420888"/>
            <a:ext cx="8229600" cy="1143000"/>
          </a:xfrm>
        </p:spPr>
        <p:txBody>
          <a:bodyPr/>
          <a:lstStyle/>
          <a:p>
            <a:r>
              <a:rPr lang="zh-CN" altLang="en-US" dirty="0" smtClean="0"/>
              <a:t>最大熵思想</a:t>
            </a:r>
            <a:endParaRPr lang="zh-CN" alt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cstate="print"/>
          <a:srcRect/>
          <a:stretch>
            <a:fillRect/>
          </a:stretch>
        </p:blipFill>
        <p:spPr bwMode="auto">
          <a:xfrm>
            <a:off x="70992" y="0"/>
            <a:ext cx="9073008" cy="6804756"/>
          </a:xfrm>
          <a:prstGeom prst="rect">
            <a:avLst/>
          </a:prstGeom>
          <a:noFill/>
          <a:ln w="9525">
            <a:noFill/>
            <a:miter lim="800000"/>
            <a:headEnd/>
            <a:tailEnd/>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朴素贝叶斯</a:t>
            </a:r>
            <a:endParaRPr lang="zh-CN"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www.pkudodo.com/wp-content/uploads/2018/11/%E6%9C%B4%E7%B4%A0%E8%B4%9D%E5%8F%B6%E6%96%AF_%E5%85%AC%E5%BC%8F9.png"/>
          <p:cNvPicPr>
            <a:picLocks noChangeAspect="1" noChangeArrowheads="1"/>
          </p:cNvPicPr>
          <p:nvPr/>
        </p:nvPicPr>
        <p:blipFill>
          <a:blip r:embed="rId2" cstate="print"/>
          <a:srcRect/>
          <a:stretch>
            <a:fillRect/>
          </a:stretch>
        </p:blipFill>
        <p:spPr bwMode="auto">
          <a:xfrm>
            <a:off x="0" y="0"/>
            <a:ext cx="7740352" cy="6774639"/>
          </a:xfrm>
          <a:prstGeom prst="rect">
            <a:avLst/>
          </a:prstGeom>
          <a:noFill/>
        </p:spPr>
      </p:pic>
      <p:pic>
        <p:nvPicPr>
          <p:cNvPr id="5124" name="Picture 4" descr="http://www.pkudodo.com/wp-content/uploads/2018/11/%E6%9C%B4%E7%B4%A0%E8%B4%9D%E5%8F%B6%E6%96%AF_%E4%BE%8B%E5%AD%902.png"/>
          <p:cNvPicPr>
            <a:picLocks noChangeAspect="1" noChangeArrowheads="1"/>
          </p:cNvPicPr>
          <p:nvPr/>
        </p:nvPicPr>
        <p:blipFill>
          <a:blip r:embed="rId3" cstate="print"/>
          <a:srcRect/>
          <a:stretch>
            <a:fillRect/>
          </a:stretch>
        </p:blipFill>
        <p:spPr bwMode="auto">
          <a:xfrm>
            <a:off x="155575" y="-1500188"/>
            <a:ext cx="5048250" cy="3133726"/>
          </a:xfrm>
          <a:prstGeom prst="rect">
            <a:avLst/>
          </a:prstGeom>
          <a:noFill/>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76802" name="Picture 2"/>
          <p:cNvPicPr>
            <a:picLocks noChangeAspect="1" noChangeArrowheads="1"/>
          </p:cNvPicPr>
          <p:nvPr/>
        </p:nvPicPr>
        <p:blipFill>
          <a:blip r:embed="rId3" cstate="print"/>
          <a:srcRect/>
          <a:stretch>
            <a:fillRect/>
          </a:stretch>
        </p:blipFill>
        <p:spPr bwMode="auto">
          <a:xfrm>
            <a:off x="0" y="4763"/>
            <a:ext cx="10639425" cy="6848475"/>
          </a:xfrm>
          <a:prstGeom prst="rect">
            <a:avLst/>
          </a:prstGeom>
          <a:noFill/>
          <a:ln w="9525">
            <a:noFill/>
            <a:miter lim="800000"/>
            <a:headEnd/>
            <a:tailEnd/>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决策树</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75656" y="1988840"/>
            <a:ext cx="7092006" cy="369332"/>
          </a:xfrm>
          <a:prstGeom prst="rect">
            <a:avLst/>
          </a:prstGeom>
          <a:noFill/>
        </p:spPr>
        <p:txBody>
          <a:bodyPr wrap="none" rtlCol="0">
            <a:spAutoFit/>
          </a:bodyPr>
          <a:lstStyle/>
          <a:p>
            <a:r>
              <a:rPr lang="en-US" altLang="zh-CN" dirty="0" smtClean="0"/>
              <a:t>HMM</a:t>
            </a:r>
            <a:r>
              <a:rPr lang="zh-CN" altLang="en-US" dirty="0" smtClean="0"/>
              <a:t>：</a:t>
            </a:r>
            <a:r>
              <a:rPr lang="en-US" altLang="zh-CN" dirty="0" smtClean="0"/>
              <a:t>I </a:t>
            </a:r>
            <a:r>
              <a:rPr lang="zh-CN" altLang="en-US" dirty="0" smtClean="0"/>
              <a:t>：隐藏序列</a:t>
            </a:r>
            <a:r>
              <a:rPr lang="en-US" altLang="zh-CN" dirty="0" smtClean="0"/>
              <a:t>  O </a:t>
            </a:r>
            <a:r>
              <a:rPr lang="zh-CN" altLang="en-US" dirty="0" smtClean="0"/>
              <a:t>观测序列</a:t>
            </a:r>
            <a:r>
              <a:rPr lang="en-US" altLang="zh-CN" dirty="0" smtClean="0"/>
              <a:t>     Q </a:t>
            </a:r>
            <a:r>
              <a:rPr lang="zh-CN" altLang="en-US" dirty="0" smtClean="0"/>
              <a:t>隐藏状态集合</a:t>
            </a:r>
            <a:r>
              <a:rPr lang="en-US" altLang="zh-CN" dirty="0" smtClean="0"/>
              <a:t>    V </a:t>
            </a:r>
            <a:r>
              <a:rPr lang="zh-CN" altLang="en-US" dirty="0" smtClean="0"/>
              <a:t>观测状态集合</a:t>
            </a:r>
            <a:endParaRPr lang="zh-CN"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77826" name="Picture 2"/>
          <p:cNvPicPr>
            <a:picLocks noChangeAspect="1" noChangeArrowheads="1"/>
          </p:cNvPicPr>
          <p:nvPr/>
        </p:nvPicPr>
        <p:blipFill>
          <a:blip r:embed="rId3" cstate="print"/>
          <a:srcRect/>
          <a:stretch>
            <a:fillRect/>
          </a:stretch>
        </p:blipFill>
        <p:spPr bwMode="auto">
          <a:xfrm>
            <a:off x="-612576" y="3501008"/>
            <a:ext cx="12178263" cy="1369489"/>
          </a:xfrm>
          <a:prstGeom prst="rect">
            <a:avLst/>
          </a:prstGeom>
          <a:noFill/>
          <a:ln w="9525">
            <a:noFill/>
            <a:miter lim="800000"/>
            <a:headEnd/>
            <a:tailEnd/>
          </a:ln>
        </p:spPr>
      </p:pic>
      <p:pic>
        <p:nvPicPr>
          <p:cNvPr id="77827" name="Picture 3"/>
          <p:cNvPicPr>
            <a:picLocks noChangeAspect="1" noChangeArrowheads="1"/>
          </p:cNvPicPr>
          <p:nvPr/>
        </p:nvPicPr>
        <p:blipFill>
          <a:blip r:embed="rId4" cstate="print"/>
          <a:srcRect/>
          <a:stretch>
            <a:fillRect/>
          </a:stretch>
        </p:blipFill>
        <p:spPr bwMode="auto">
          <a:xfrm>
            <a:off x="0" y="5013176"/>
            <a:ext cx="9124950" cy="1504950"/>
          </a:xfrm>
          <a:prstGeom prst="rect">
            <a:avLst/>
          </a:prstGeom>
          <a:noFill/>
          <a:ln w="9525">
            <a:noFill/>
            <a:miter lim="800000"/>
            <a:headEnd/>
            <a:tailEnd/>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1844824"/>
            <a:ext cx="8229600" cy="1143000"/>
          </a:xfrm>
        </p:spPr>
        <p:txBody>
          <a:bodyPr/>
          <a:lstStyle/>
          <a:p>
            <a:r>
              <a:rPr lang="en-US" altLang="zh-CN" dirty="0" smtClean="0"/>
              <a:t>EM</a:t>
            </a:r>
            <a:r>
              <a:rPr lang="zh-CN" altLang="en-US" dirty="0" smtClean="0"/>
              <a:t>算法</a:t>
            </a:r>
            <a:endParaRPr lang="zh-CN"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3074" name="Picture 2"/>
          <p:cNvPicPr>
            <a:picLocks noChangeAspect="1" noChangeArrowheads="1"/>
          </p:cNvPicPr>
          <p:nvPr/>
        </p:nvPicPr>
        <p:blipFill>
          <a:blip r:embed="rId3" cstate="print"/>
          <a:srcRect/>
          <a:stretch>
            <a:fillRect/>
          </a:stretch>
        </p:blipFill>
        <p:spPr bwMode="auto">
          <a:xfrm>
            <a:off x="-3636912" y="692696"/>
            <a:ext cx="9791700" cy="5257800"/>
          </a:xfrm>
          <a:prstGeom prst="rect">
            <a:avLst/>
          </a:prstGeom>
          <a:noFill/>
          <a:ln w="9525">
            <a:noFill/>
            <a:miter lim="800000"/>
            <a:headEnd/>
            <a:tailEnd/>
          </a:ln>
        </p:spPr>
      </p:pic>
      <p:pic>
        <p:nvPicPr>
          <p:cNvPr id="3075" name="Picture 3"/>
          <p:cNvPicPr>
            <a:picLocks noChangeAspect="1" noChangeArrowheads="1"/>
          </p:cNvPicPr>
          <p:nvPr/>
        </p:nvPicPr>
        <p:blipFill>
          <a:blip r:embed="rId4" cstate="print"/>
          <a:srcRect/>
          <a:stretch>
            <a:fillRect/>
          </a:stretch>
        </p:blipFill>
        <p:spPr bwMode="auto">
          <a:xfrm>
            <a:off x="8244408" y="1700808"/>
            <a:ext cx="7077075" cy="2933700"/>
          </a:xfrm>
          <a:prstGeom prst="rect">
            <a:avLst/>
          </a:prstGeom>
          <a:noFill/>
          <a:ln w="9525">
            <a:noFill/>
            <a:miter lim="800000"/>
            <a:headEnd/>
            <a:tailEnd/>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098" name="Picture 2"/>
          <p:cNvPicPr>
            <a:picLocks noChangeAspect="1" noChangeArrowheads="1"/>
          </p:cNvPicPr>
          <p:nvPr/>
        </p:nvPicPr>
        <p:blipFill>
          <a:blip r:embed="rId3" cstate="print"/>
          <a:srcRect/>
          <a:stretch>
            <a:fillRect/>
          </a:stretch>
        </p:blipFill>
        <p:spPr bwMode="auto">
          <a:xfrm>
            <a:off x="500063" y="771525"/>
            <a:ext cx="8143875" cy="5314950"/>
          </a:xfrm>
          <a:prstGeom prst="rect">
            <a:avLst/>
          </a:prstGeom>
          <a:noFill/>
          <a:ln w="9525">
            <a:noFill/>
            <a:miter lim="800000"/>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0" y="1988840"/>
            <a:ext cx="9608320" cy="3173710"/>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899592" y="908720"/>
            <a:ext cx="7716846" cy="5324624"/>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1328738" y="600075"/>
            <a:ext cx="6486525" cy="5657850"/>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cstate="print"/>
          <a:srcRect/>
          <a:stretch>
            <a:fillRect/>
          </a:stretch>
        </p:blipFill>
        <p:spPr bwMode="auto">
          <a:xfrm>
            <a:off x="-1692696" y="-219075"/>
            <a:ext cx="6696744" cy="7242621"/>
          </a:xfrm>
          <a:prstGeom prst="rect">
            <a:avLst/>
          </a:prstGeom>
          <a:noFill/>
          <a:ln w="9525">
            <a:noFill/>
            <a:miter lim="800000"/>
            <a:headEnd/>
            <a:tailEnd/>
          </a:ln>
        </p:spPr>
      </p:pic>
      <p:pic>
        <p:nvPicPr>
          <p:cNvPr id="3075" name="Picture 3"/>
          <p:cNvPicPr>
            <a:picLocks noChangeAspect="1" noChangeArrowheads="1"/>
          </p:cNvPicPr>
          <p:nvPr/>
        </p:nvPicPr>
        <p:blipFill>
          <a:blip r:embed="rId4" cstate="print"/>
          <a:srcRect/>
          <a:stretch>
            <a:fillRect/>
          </a:stretch>
        </p:blipFill>
        <p:spPr bwMode="auto">
          <a:xfrm>
            <a:off x="4355976" y="0"/>
            <a:ext cx="8145140" cy="7253693"/>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585788" y="2524125"/>
            <a:ext cx="7972425" cy="1809750"/>
          </a:xfrm>
          <a:prstGeom prst="rect">
            <a:avLst/>
          </a:prstGeom>
          <a:noFill/>
          <a:ln w="9525">
            <a:noFill/>
            <a:miter lim="800000"/>
            <a:headEnd/>
            <a:tailEnd/>
          </a:ln>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14746</TotalTime>
  <Words>1850</Words>
  <Application>Microsoft Office PowerPoint</Application>
  <PresentationFormat>全屏显示(4:3)</PresentationFormat>
  <Paragraphs>172</Paragraphs>
  <Slides>43</Slides>
  <Notes>31</Notes>
  <HiddenSlides>0</HiddenSlides>
  <MMClips>0</MMClips>
  <ScaleCrop>false</ScaleCrop>
  <HeadingPairs>
    <vt:vector size="4" baseType="variant">
      <vt:variant>
        <vt:lpstr>主题</vt:lpstr>
      </vt:variant>
      <vt:variant>
        <vt:i4>1</vt:i4>
      </vt:variant>
      <vt:variant>
        <vt:lpstr>幻灯片标题</vt:lpstr>
      </vt:variant>
      <vt:variant>
        <vt:i4>43</vt:i4>
      </vt:variant>
    </vt:vector>
  </HeadingPairs>
  <TitlesOfParts>
    <vt:vector size="44"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Boost 分为 adaboost 和 提升树 两部分</vt:lpstr>
      <vt:lpstr>幻灯片 11</vt:lpstr>
      <vt:lpstr>Adaboost</vt:lpstr>
      <vt:lpstr>幻灯片 13</vt:lpstr>
      <vt:lpstr>幻灯片 14</vt:lpstr>
      <vt:lpstr>bagging</vt:lpstr>
      <vt:lpstr>幻灯片 16</vt:lpstr>
      <vt:lpstr>Random Forest</vt:lpstr>
      <vt:lpstr>幻灯片 18</vt:lpstr>
      <vt:lpstr>K-means</vt:lpstr>
      <vt:lpstr>幻灯片 20</vt:lpstr>
      <vt:lpstr>GBDT</vt:lpstr>
      <vt:lpstr>使用负梯度进行拟合</vt:lpstr>
      <vt:lpstr>幻灯片 23</vt:lpstr>
      <vt:lpstr>损失函数 Loss</vt:lpstr>
      <vt:lpstr>幻灯片 25</vt:lpstr>
      <vt:lpstr>Hubor loss平滑的平均绝对误差</vt:lpstr>
      <vt:lpstr>log cosh</vt:lpstr>
      <vt:lpstr>分位数loss</vt:lpstr>
      <vt:lpstr>幻灯片 29</vt:lpstr>
      <vt:lpstr>logistic regression</vt:lpstr>
      <vt:lpstr>幻灯片 31</vt:lpstr>
      <vt:lpstr>最大熵模型</vt:lpstr>
      <vt:lpstr>幻灯片 33</vt:lpstr>
      <vt:lpstr>最大熵思想</vt:lpstr>
      <vt:lpstr>幻灯片 35</vt:lpstr>
      <vt:lpstr>朴素贝叶斯</vt:lpstr>
      <vt:lpstr>幻灯片 37</vt:lpstr>
      <vt:lpstr>幻灯片 38</vt:lpstr>
      <vt:lpstr>决策树</vt:lpstr>
      <vt:lpstr>幻灯片 40</vt:lpstr>
      <vt:lpstr>EM算法</vt:lpstr>
      <vt:lpstr>幻灯片 42</vt:lpstr>
      <vt:lpstr>幻灯片 43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admin</dc:creator>
  <cp:lastModifiedBy>Windows 用户</cp:lastModifiedBy>
  <cp:revision>282</cp:revision>
  <dcterms:created xsi:type="dcterms:W3CDTF">2019-07-31T01:56:55Z</dcterms:created>
  <dcterms:modified xsi:type="dcterms:W3CDTF">2019-08-20T08:55:54Z</dcterms:modified>
</cp:coreProperties>
</file>

<file path=docProps/thumbnail.jpeg>
</file>